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1pPr>
    <a:lvl2pPr marL="0" marR="0" indent="2286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2pPr>
    <a:lvl3pPr marL="0" marR="0" indent="4572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3pPr>
    <a:lvl4pPr marL="0" marR="0" indent="6858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4pPr>
    <a:lvl5pPr marL="0" marR="0" indent="9144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5pPr>
    <a:lvl6pPr marL="0" marR="0" indent="11430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6pPr>
    <a:lvl7pPr marL="0" marR="0" indent="13716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7pPr>
    <a:lvl8pPr marL="0" marR="0" indent="16002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8pPr>
    <a:lvl9pPr marL="0" marR="0" indent="18288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el och undertitel">
    <p:spTree>
      <p:nvGrpSpPr>
        <p:cNvPr id="1" name=""/>
        <p:cNvGrpSpPr/>
        <p:nvPr/>
      </p:nvGrpSpPr>
      <p:grpSpPr>
        <a:xfrm>
          <a:off x="0" y="0"/>
          <a:ext cx="0" cy="0"/>
          <a:chOff x="0" y="0"/>
          <a:chExt cx="0" cy="0"/>
        </a:xfrm>
      </p:grpSpPr>
      <p:sp>
        <p:nvSpPr>
          <p:cNvPr id="11" name="Titeltext"/>
          <p:cNvSpPr txBox="1"/>
          <p:nvPr>
            <p:ph type="title"/>
          </p:nvPr>
        </p:nvSpPr>
        <p:spPr>
          <a:xfrm>
            <a:off x="1270000" y="1638300"/>
            <a:ext cx="10464800" cy="3302000"/>
          </a:xfrm>
          <a:prstGeom prst="rect">
            <a:avLst/>
          </a:prstGeom>
        </p:spPr>
        <p:txBody>
          <a:bodyPr anchor="b"/>
          <a:lstStyle/>
          <a:p>
            <a:pPr/>
            <a:r>
              <a:t>Titeltext</a:t>
            </a:r>
          </a:p>
        </p:txBody>
      </p:sp>
      <p:sp>
        <p:nvSpPr>
          <p:cNvPr id="12" name="Brödtext nivå ett…"/>
          <p:cNvSpPr txBox="1"/>
          <p:nvPr>
            <p:ph type="body" sz="quarter"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a:r>
              <a:t>Brödtext nivå ett</a:t>
            </a:r>
          </a:p>
          <a:p>
            <a:pPr lvl="1"/>
            <a:r>
              <a:t>Brödtext nivå två</a:t>
            </a:r>
          </a:p>
          <a:p>
            <a:pPr lvl="2"/>
            <a:r>
              <a:t>Brödtext nivå tre</a:t>
            </a:r>
          </a:p>
          <a:p>
            <a:pPr lvl="3"/>
            <a:r>
              <a:t>Brödtext nivå fyra</a:t>
            </a:r>
          </a:p>
          <a:p>
            <a:pPr lvl="4"/>
            <a:r>
              <a:t>Brödtext nivå fem</a:t>
            </a:r>
          </a:p>
        </p:txBody>
      </p:sp>
      <p:sp>
        <p:nvSpPr>
          <p:cNvPr id="13"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 Horisontellt">
    <p:spTree>
      <p:nvGrpSpPr>
        <p:cNvPr id="1" name=""/>
        <p:cNvGrpSpPr/>
        <p:nvPr/>
      </p:nvGrpSpPr>
      <p:grpSpPr>
        <a:xfrm>
          <a:off x="0" y="0"/>
          <a:ext cx="0" cy="0"/>
          <a:chOff x="0" y="0"/>
          <a:chExt cx="0" cy="0"/>
        </a:xfrm>
      </p:grpSpPr>
      <p:sp>
        <p:nvSpPr>
          <p:cNvPr id="20" name="Bild"/>
          <p:cNvSpPr/>
          <p:nvPr>
            <p:ph type="pic" idx="21"/>
          </p:nvPr>
        </p:nvSpPr>
        <p:spPr>
          <a:xfrm>
            <a:off x="1606550" y="635000"/>
            <a:ext cx="9779000" cy="6522729"/>
          </a:xfrm>
          <a:prstGeom prst="rect">
            <a:avLst/>
          </a:prstGeom>
        </p:spPr>
        <p:txBody>
          <a:bodyPr lIns="91439" tIns="45719" rIns="91439" bIns="45719" anchor="t">
            <a:noAutofit/>
          </a:bodyPr>
          <a:lstStyle/>
          <a:p>
            <a:pPr/>
          </a:p>
        </p:txBody>
      </p:sp>
      <p:sp>
        <p:nvSpPr>
          <p:cNvPr id="21" name="Titeltext"/>
          <p:cNvSpPr txBox="1"/>
          <p:nvPr>
            <p:ph type="title"/>
          </p:nvPr>
        </p:nvSpPr>
        <p:spPr>
          <a:xfrm>
            <a:off x="1270000" y="6718300"/>
            <a:ext cx="10464800" cy="1422400"/>
          </a:xfrm>
          <a:prstGeom prst="rect">
            <a:avLst/>
          </a:prstGeom>
        </p:spPr>
        <p:txBody>
          <a:bodyPr anchor="b"/>
          <a:lstStyle/>
          <a:p>
            <a:pPr/>
            <a:r>
              <a:t>Titeltext</a:t>
            </a:r>
          </a:p>
        </p:txBody>
      </p:sp>
      <p:sp>
        <p:nvSpPr>
          <p:cNvPr id="22" name="Brödtext nivå ett…"/>
          <p:cNvSpPr txBox="1"/>
          <p:nvPr>
            <p:ph type="body" sz="quarter" idx="1"/>
          </p:nvPr>
        </p:nvSpPr>
        <p:spPr>
          <a:xfrm>
            <a:off x="1270000" y="81915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a:r>
              <a:t>Brödtext nivå ett</a:t>
            </a:r>
          </a:p>
          <a:p>
            <a:pPr lvl="1"/>
            <a:r>
              <a:t>Brödtext nivå två</a:t>
            </a:r>
          </a:p>
          <a:p>
            <a:pPr lvl="2"/>
            <a:r>
              <a:t>Brödtext nivå tre</a:t>
            </a:r>
          </a:p>
          <a:p>
            <a:pPr lvl="3"/>
            <a:r>
              <a:t>Brödtext nivå fyra</a:t>
            </a:r>
          </a:p>
          <a:p>
            <a:pPr lvl="4"/>
            <a:r>
              <a:t>Brödtext nivå fem</a:t>
            </a:r>
          </a:p>
        </p:txBody>
      </p:sp>
      <p:sp>
        <p:nvSpPr>
          <p:cNvPr id="23" name="Diabildsnummer"/>
          <p:cNvSpPr txBox="1"/>
          <p:nvPr>
            <p:ph type="sldNum" sz="quarter" idx="2"/>
          </p:nvPr>
        </p:nvSpPr>
        <p:spPr>
          <a:xfrm>
            <a:off x="6311798" y="9245600"/>
            <a:ext cx="368504" cy="3810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 Centrerad">
    <p:spTree>
      <p:nvGrpSpPr>
        <p:cNvPr id="1" name=""/>
        <p:cNvGrpSpPr/>
        <p:nvPr/>
      </p:nvGrpSpPr>
      <p:grpSpPr>
        <a:xfrm>
          <a:off x="0" y="0"/>
          <a:ext cx="0" cy="0"/>
          <a:chOff x="0" y="0"/>
          <a:chExt cx="0" cy="0"/>
        </a:xfrm>
      </p:grpSpPr>
      <p:sp>
        <p:nvSpPr>
          <p:cNvPr id="30" name="Titeltext"/>
          <p:cNvSpPr txBox="1"/>
          <p:nvPr>
            <p:ph type="title"/>
          </p:nvPr>
        </p:nvSpPr>
        <p:spPr>
          <a:xfrm>
            <a:off x="1270000" y="3225800"/>
            <a:ext cx="10464800" cy="3302000"/>
          </a:xfrm>
          <a:prstGeom prst="rect">
            <a:avLst/>
          </a:prstGeom>
        </p:spPr>
        <p:txBody>
          <a:bodyPr/>
          <a:lstStyle/>
          <a:p>
            <a:pPr/>
            <a:r>
              <a:t>Titeltext</a:t>
            </a:r>
          </a:p>
        </p:txBody>
      </p:sp>
      <p:sp>
        <p:nvSpPr>
          <p:cNvPr id="31"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 Vertikalt">
    <p:spTree>
      <p:nvGrpSpPr>
        <p:cNvPr id="1" name=""/>
        <p:cNvGrpSpPr/>
        <p:nvPr/>
      </p:nvGrpSpPr>
      <p:grpSpPr>
        <a:xfrm>
          <a:off x="0" y="0"/>
          <a:ext cx="0" cy="0"/>
          <a:chOff x="0" y="0"/>
          <a:chExt cx="0" cy="0"/>
        </a:xfrm>
      </p:grpSpPr>
      <p:sp>
        <p:nvSpPr>
          <p:cNvPr id="38" name="Bild"/>
          <p:cNvSpPr/>
          <p:nvPr>
            <p:ph type="pic" idx="21"/>
          </p:nvPr>
        </p:nvSpPr>
        <p:spPr>
          <a:xfrm>
            <a:off x="2717800" y="635000"/>
            <a:ext cx="12357100" cy="8238067"/>
          </a:xfrm>
          <a:prstGeom prst="rect">
            <a:avLst/>
          </a:prstGeom>
        </p:spPr>
        <p:txBody>
          <a:bodyPr lIns="91439" tIns="45719" rIns="91439" bIns="45719" anchor="t">
            <a:noAutofit/>
          </a:bodyPr>
          <a:lstStyle/>
          <a:p>
            <a:pPr/>
          </a:p>
        </p:txBody>
      </p:sp>
      <p:sp>
        <p:nvSpPr>
          <p:cNvPr id="39" name="Titeltext"/>
          <p:cNvSpPr txBox="1"/>
          <p:nvPr>
            <p:ph type="title"/>
          </p:nvPr>
        </p:nvSpPr>
        <p:spPr>
          <a:xfrm>
            <a:off x="952500" y="635000"/>
            <a:ext cx="5334000" cy="3987800"/>
          </a:xfrm>
          <a:prstGeom prst="rect">
            <a:avLst/>
          </a:prstGeom>
        </p:spPr>
        <p:txBody>
          <a:bodyPr anchor="b"/>
          <a:lstStyle>
            <a:lvl1pPr>
              <a:defRPr sz="6000"/>
            </a:lvl1pPr>
          </a:lstStyle>
          <a:p>
            <a:pPr/>
            <a:r>
              <a:t>Titeltext</a:t>
            </a:r>
          </a:p>
        </p:txBody>
      </p:sp>
      <p:sp>
        <p:nvSpPr>
          <p:cNvPr id="40" name="Brödtext nivå ett…"/>
          <p:cNvSpPr txBox="1"/>
          <p:nvPr>
            <p:ph type="body" sz="quarter" idx="1"/>
          </p:nvPr>
        </p:nvSpPr>
        <p:spPr>
          <a:xfrm>
            <a:off x="952500" y="4762500"/>
            <a:ext cx="5334000" cy="41021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a:r>
              <a:t>Brödtext nivå ett</a:t>
            </a:r>
          </a:p>
          <a:p>
            <a:pPr lvl="1"/>
            <a:r>
              <a:t>Brödtext nivå två</a:t>
            </a:r>
          </a:p>
          <a:p>
            <a:pPr lvl="2"/>
            <a:r>
              <a:t>Brödtext nivå tre</a:t>
            </a:r>
          </a:p>
          <a:p>
            <a:pPr lvl="3"/>
            <a:r>
              <a:t>Brödtext nivå fyra</a:t>
            </a:r>
          </a:p>
          <a:p>
            <a:pPr lvl="4"/>
            <a:r>
              <a:t>Brödtext nivå fem</a:t>
            </a:r>
          </a:p>
        </p:txBody>
      </p:sp>
      <p:sp>
        <p:nvSpPr>
          <p:cNvPr id="41"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 Upptill">
    <p:spTree>
      <p:nvGrpSpPr>
        <p:cNvPr id="1" name=""/>
        <p:cNvGrpSpPr/>
        <p:nvPr/>
      </p:nvGrpSpPr>
      <p:grpSpPr>
        <a:xfrm>
          <a:off x="0" y="0"/>
          <a:ext cx="0" cy="0"/>
          <a:chOff x="0" y="0"/>
          <a:chExt cx="0" cy="0"/>
        </a:xfrm>
      </p:grpSpPr>
      <p:sp>
        <p:nvSpPr>
          <p:cNvPr id="48" name="Titeltext"/>
          <p:cNvSpPr txBox="1"/>
          <p:nvPr>
            <p:ph type="title"/>
          </p:nvPr>
        </p:nvSpPr>
        <p:spPr>
          <a:prstGeom prst="rect">
            <a:avLst/>
          </a:prstGeom>
        </p:spPr>
        <p:txBody>
          <a:bodyPr/>
          <a:lstStyle/>
          <a:p>
            <a:pPr/>
            <a:r>
              <a:t>Titeltext</a:t>
            </a:r>
          </a:p>
        </p:txBody>
      </p:sp>
      <p:sp>
        <p:nvSpPr>
          <p:cNvPr id="49"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och punkter">
    <p:spTree>
      <p:nvGrpSpPr>
        <p:cNvPr id="1" name=""/>
        <p:cNvGrpSpPr/>
        <p:nvPr/>
      </p:nvGrpSpPr>
      <p:grpSpPr>
        <a:xfrm>
          <a:off x="0" y="0"/>
          <a:ext cx="0" cy="0"/>
          <a:chOff x="0" y="0"/>
          <a:chExt cx="0" cy="0"/>
        </a:xfrm>
      </p:grpSpPr>
      <p:sp>
        <p:nvSpPr>
          <p:cNvPr id="56" name="Titeltext"/>
          <p:cNvSpPr txBox="1"/>
          <p:nvPr>
            <p:ph type="title"/>
          </p:nvPr>
        </p:nvSpPr>
        <p:spPr>
          <a:prstGeom prst="rect">
            <a:avLst/>
          </a:prstGeom>
        </p:spPr>
        <p:txBody>
          <a:bodyPr/>
          <a:lstStyle/>
          <a:p>
            <a:pPr/>
            <a:r>
              <a:t>Titeltext</a:t>
            </a:r>
          </a:p>
        </p:txBody>
      </p:sp>
      <p:sp>
        <p:nvSpPr>
          <p:cNvPr id="57" name="Brödtext nivå ett…"/>
          <p:cNvSpPr txBox="1"/>
          <p:nvPr>
            <p:ph type="body" idx="1"/>
          </p:nvPr>
        </p:nvSpPr>
        <p:spPr>
          <a:prstGeom prst="rect">
            <a:avLst/>
          </a:prstGeom>
        </p:spPr>
        <p:txBody>
          <a:bodyPr/>
          <a:lstStyle/>
          <a:p>
            <a:pPr/>
            <a:r>
              <a:t>Brödtext nivå ett</a:t>
            </a:r>
          </a:p>
          <a:p>
            <a:pPr lvl="1"/>
            <a:r>
              <a:t>Brödtext nivå två</a:t>
            </a:r>
          </a:p>
          <a:p>
            <a:pPr lvl="2"/>
            <a:r>
              <a:t>Brödtext nivå tre</a:t>
            </a:r>
          </a:p>
          <a:p>
            <a:pPr lvl="3"/>
            <a:r>
              <a:t>Brödtext nivå fyra</a:t>
            </a:r>
          </a:p>
          <a:p>
            <a:pPr lvl="4"/>
            <a:r>
              <a:t>Brödtext nivå fem</a:t>
            </a:r>
          </a:p>
        </p:txBody>
      </p:sp>
      <p:sp>
        <p:nvSpPr>
          <p:cNvPr id="58"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punkter och bild">
    <p:spTree>
      <p:nvGrpSpPr>
        <p:cNvPr id="1" name=""/>
        <p:cNvGrpSpPr/>
        <p:nvPr/>
      </p:nvGrpSpPr>
      <p:grpSpPr>
        <a:xfrm>
          <a:off x="0" y="0"/>
          <a:ext cx="0" cy="0"/>
          <a:chOff x="0" y="0"/>
          <a:chExt cx="0" cy="0"/>
        </a:xfrm>
      </p:grpSpPr>
      <p:sp>
        <p:nvSpPr>
          <p:cNvPr id="65" name="Bild"/>
          <p:cNvSpPr/>
          <p:nvPr>
            <p:ph type="pic" idx="21"/>
          </p:nvPr>
        </p:nvSpPr>
        <p:spPr>
          <a:xfrm>
            <a:off x="4533900" y="2603500"/>
            <a:ext cx="9429750" cy="6286500"/>
          </a:xfrm>
          <a:prstGeom prst="rect">
            <a:avLst/>
          </a:prstGeom>
        </p:spPr>
        <p:txBody>
          <a:bodyPr lIns="91439" tIns="45719" rIns="91439" bIns="45719" anchor="t">
            <a:noAutofit/>
          </a:bodyPr>
          <a:lstStyle/>
          <a:p>
            <a:pPr/>
          </a:p>
        </p:txBody>
      </p:sp>
      <p:sp>
        <p:nvSpPr>
          <p:cNvPr id="66" name="Titeltext"/>
          <p:cNvSpPr txBox="1"/>
          <p:nvPr>
            <p:ph type="title"/>
          </p:nvPr>
        </p:nvSpPr>
        <p:spPr>
          <a:prstGeom prst="rect">
            <a:avLst/>
          </a:prstGeom>
        </p:spPr>
        <p:txBody>
          <a:bodyPr/>
          <a:lstStyle/>
          <a:p>
            <a:pPr/>
            <a:r>
              <a:t>Titeltext</a:t>
            </a:r>
          </a:p>
        </p:txBody>
      </p:sp>
      <p:sp>
        <p:nvSpPr>
          <p:cNvPr id="67" name="Brödtext nivå ett…"/>
          <p:cNvSpPr txBox="1"/>
          <p:nvPr>
            <p:ph type="body" sz="half" idx="1"/>
          </p:nvPr>
        </p:nvSpPr>
        <p:spPr>
          <a:xfrm>
            <a:off x="952500" y="26035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Brödtext nivå ett</a:t>
            </a:r>
          </a:p>
          <a:p>
            <a:pPr lvl="1"/>
            <a:r>
              <a:t>Brödtext nivå två</a:t>
            </a:r>
          </a:p>
          <a:p>
            <a:pPr lvl="2"/>
            <a:r>
              <a:t>Brödtext nivå tre</a:t>
            </a:r>
          </a:p>
          <a:p>
            <a:pPr lvl="3"/>
            <a:r>
              <a:t>Brödtext nivå fyra</a:t>
            </a:r>
          </a:p>
          <a:p>
            <a:pPr lvl="4"/>
            <a:r>
              <a:t>Brödtext nivå fem</a:t>
            </a:r>
          </a:p>
        </p:txBody>
      </p:sp>
      <p:sp>
        <p:nvSpPr>
          <p:cNvPr id="68"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unkter">
    <p:spTree>
      <p:nvGrpSpPr>
        <p:cNvPr id="1" name=""/>
        <p:cNvGrpSpPr/>
        <p:nvPr/>
      </p:nvGrpSpPr>
      <p:grpSpPr>
        <a:xfrm>
          <a:off x="0" y="0"/>
          <a:ext cx="0" cy="0"/>
          <a:chOff x="0" y="0"/>
          <a:chExt cx="0" cy="0"/>
        </a:xfrm>
      </p:grpSpPr>
      <p:sp>
        <p:nvSpPr>
          <p:cNvPr id="75" name="Brödtext nivå ett…"/>
          <p:cNvSpPr txBox="1"/>
          <p:nvPr>
            <p:ph type="body" idx="1"/>
          </p:nvPr>
        </p:nvSpPr>
        <p:spPr>
          <a:xfrm>
            <a:off x="952500" y="1270000"/>
            <a:ext cx="11099800" cy="7213600"/>
          </a:xfrm>
          <a:prstGeom prst="rect">
            <a:avLst/>
          </a:prstGeom>
        </p:spPr>
        <p:txBody>
          <a:bodyPr/>
          <a:lstStyle/>
          <a:p>
            <a:pPr/>
            <a:r>
              <a:t>Brödtext nivå ett</a:t>
            </a:r>
          </a:p>
          <a:p>
            <a:pPr lvl="1"/>
            <a:r>
              <a:t>Brödtext nivå två</a:t>
            </a:r>
          </a:p>
          <a:p>
            <a:pPr lvl="2"/>
            <a:r>
              <a:t>Brödtext nivå tre</a:t>
            </a:r>
          </a:p>
          <a:p>
            <a:pPr lvl="3"/>
            <a:r>
              <a:t>Brödtext nivå fyra</a:t>
            </a:r>
          </a:p>
          <a:p>
            <a:pPr lvl="4"/>
            <a:r>
              <a:t>Brödtext nivå fem</a:t>
            </a:r>
          </a:p>
        </p:txBody>
      </p:sp>
      <p:sp>
        <p:nvSpPr>
          <p:cNvPr id="76"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 3 per sida">
    <p:spTree>
      <p:nvGrpSpPr>
        <p:cNvPr id="1" name=""/>
        <p:cNvGrpSpPr/>
        <p:nvPr/>
      </p:nvGrpSpPr>
      <p:grpSpPr>
        <a:xfrm>
          <a:off x="0" y="0"/>
          <a:ext cx="0" cy="0"/>
          <a:chOff x="0" y="0"/>
          <a:chExt cx="0" cy="0"/>
        </a:xfrm>
      </p:grpSpPr>
      <p:sp>
        <p:nvSpPr>
          <p:cNvPr id="83" name="Bild"/>
          <p:cNvSpPr/>
          <p:nvPr>
            <p:ph type="pic" sz="quarter" idx="21"/>
          </p:nvPr>
        </p:nvSpPr>
        <p:spPr>
          <a:xfrm>
            <a:off x="6680200" y="5026947"/>
            <a:ext cx="6057901" cy="4040705"/>
          </a:xfrm>
          <a:prstGeom prst="rect">
            <a:avLst/>
          </a:prstGeom>
        </p:spPr>
        <p:txBody>
          <a:bodyPr lIns="91439" tIns="45719" rIns="91439" bIns="45719" anchor="t">
            <a:noAutofit/>
          </a:bodyPr>
          <a:lstStyle/>
          <a:p>
            <a:pPr/>
          </a:p>
        </p:txBody>
      </p:sp>
      <p:sp>
        <p:nvSpPr>
          <p:cNvPr id="84" name="Bild"/>
          <p:cNvSpPr/>
          <p:nvPr>
            <p:ph type="pic" sz="quarter" idx="22"/>
          </p:nvPr>
        </p:nvSpPr>
        <p:spPr>
          <a:xfrm>
            <a:off x="6502400" y="886747"/>
            <a:ext cx="5867400" cy="3911601"/>
          </a:xfrm>
          <a:prstGeom prst="rect">
            <a:avLst/>
          </a:prstGeom>
        </p:spPr>
        <p:txBody>
          <a:bodyPr lIns="91439" tIns="45719" rIns="91439" bIns="45719" anchor="t">
            <a:noAutofit/>
          </a:bodyPr>
          <a:lstStyle/>
          <a:p>
            <a:pPr/>
          </a:p>
        </p:txBody>
      </p:sp>
      <p:sp>
        <p:nvSpPr>
          <p:cNvPr id="85" name="Bild"/>
          <p:cNvSpPr/>
          <p:nvPr>
            <p:ph type="pic" idx="23"/>
          </p:nvPr>
        </p:nvSpPr>
        <p:spPr>
          <a:xfrm>
            <a:off x="-2374900" y="889000"/>
            <a:ext cx="11976100" cy="7984067"/>
          </a:xfrm>
          <a:prstGeom prst="rect">
            <a:avLst/>
          </a:prstGeom>
        </p:spPr>
        <p:txBody>
          <a:bodyPr lIns="91439" tIns="45719" rIns="91439" bIns="45719" anchor="t">
            <a:noAutofit/>
          </a:bodyPr>
          <a:lstStyle/>
          <a:p>
            <a:pPr/>
          </a:p>
        </p:txBody>
      </p:sp>
      <p:sp>
        <p:nvSpPr>
          <p:cNvPr id="86"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itat">
    <p:spTree>
      <p:nvGrpSpPr>
        <p:cNvPr id="1" name=""/>
        <p:cNvGrpSpPr/>
        <p:nvPr/>
      </p:nvGrpSpPr>
      <p:grpSpPr>
        <a:xfrm>
          <a:off x="0" y="0"/>
          <a:ext cx="0" cy="0"/>
          <a:chOff x="0" y="0"/>
          <a:chExt cx="0" cy="0"/>
        </a:xfrm>
      </p:grpSpPr>
      <p:sp>
        <p:nvSpPr>
          <p:cNvPr id="93" name="–Johnny Appleseed"/>
          <p:cNvSpPr txBox="1"/>
          <p:nvPr>
            <p:ph type="body" sz="quarter" idx="21"/>
          </p:nvPr>
        </p:nvSpPr>
        <p:spPr>
          <a:xfrm>
            <a:off x="1270000" y="6362700"/>
            <a:ext cx="10464800" cy="469900"/>
          </a:xfrm>
          <a:prstGeom prst="rect">
            <a:avLst/>
          </a:prstGeom>
        </p:spPr>
        <p:txBody>
          <a:bodyPr anchor="t">
            <a:spAutoFit/>
          </a:bodyPr>
          <a:lstStyle>
            <a:lvl1pPr marL="0" indent="0" algn="ctr">
              <a:spcBef>
                <a:spcPts val="0"/>
              </a:spcBef>
              <a:buSzTx/>
              <a:buNone/>
              <a:defRPr sz="2400">
                <a:latin typeface="Helvetica"/>
                <a:ea typeface="Helvetica"/>
                <a:cs typeface="Helvetica"/>
                <a:sym typeface="Helvetica"/>
              </a:defRPr>
            </a:lvl1pPr>
          </a:lstStyle>
          <a:p>
            <a:pPr/>
            <a:r>
              <a:t>–Johnny Appleseed</a:t>
            </a:r>
          </a:p>
        </p:txBody>
      </p:sp>
      <p:sp>
        <p:nvSpPr>
          <p:cNvPr id="94" name="”Skriv ett citat här.”"/>
          <p:cNvSpPr txBox="1"/>
          <p:nvPr>
            <p:ph type="body" sz="quarter" idx="22"/>
          </p:nvPr>
        </p:nvSpPr>
        <p:spPr>
          <a:xfrm>
            <a:off x="1270000" y="4267200"/>
            <a:ext cx="10464800" cy="685800"/>
          </a:xfrm>
          <a:prstGeom prst="rect">
            <a:avLst/>
          </a:prstGeom>
        </p:spPr>
        <p:txBody>
          <a:bodyPr>
            <a:spAutoFit/>
          </a:bodyPr>
          <a:lstStyle>
            <a:lvl1pPr marL="0" indent="0" algn="ctr">
              <a:spcBef>
                <a:spcPts val="0"/>
              </a:spcBef>
              <a:buSzTx/>
              <a:buNone/>
              <a:defRPr sz="3800"/>
            </a:lvl1pPr>
          </a:lstStyle>
          <a:p>
            <a:pPr/>
            <a:r>
              <a:t>”Skriv ett citat här.” </a:t>
            </a:r>
          </a:p>
        </p:txBody>
      </p:sp>
      <p:sp>
        <p:nvSpPr>
          <p:cNvPr id="95"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ld">
    <p:spTree>
      <p:nvGrpSpPr>
        <p:cNvPr id="1" name=""/>
        <p:cNvGrpSpPr/>
        <p:nvPr/>
      </p:nvGrpSpPr>
      <p:grpSpPr>
        <a:xfrm>
          <a:off x="0" y="0"/>
          <a:ext cx="0" cy="0"/>
          <a:chOff x="0" y="0"/>
          <a:chExt cx="0" cy="0"/>
        </a:xfrm>
      </p:grpSpPr>
      <p:sp>
        <p:nvSpPr>
          <p:cNvPr id="102" name="Bild"/>
          <p:cNvSpPr/>
          <p:nvPr>
            <p:ph type="pic" idx="21"/>
          </p:nvPr>
        </p:nvSpPr>
        <p:spPr>
          <a:xfrm>
            <a:off x="-812800" y="0"/>
            <a:ext cx="15232066" cy="10160000"/>
          </a:xfrm>
          <a:prstGeom prst="rect">
            <a:avLst/>
          </a:prstGeom>
        </p:spPr>
        <p:txBody>
          <a:bodyPr lIns="91439" tIns="45719" rIns="91439" bIns="45719" anchor="t">
            <a:noAutofit/>
          </a:bodyPr>
          <a:lstStyle/>
          <a:p>
            <a:pPr/>
          </a:p>
        </p:txBody>
      </p:sp>
      <p:sp>
        <p:nvSpPr>
          <p:cNvPr id="103"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om">
    <p:spTree>
      <p:nvGrpSpPr>
        <p:cNvPr id="1" name=""/>
        <p:cNvGrpSpPr/>
        <p:nvPr/>
      </p:nvGrpSpPr>
      <p:grpSpPr>
        <a:xfrm>
          <a:off x="0" y="0"/>
          <a:ext cx="0" cy="0"/>
          <a:chOff x="0" y="0"/>
          <a:chExt cx="0" cy="0"/>
        </a:xfrm>
      </p:grpSpPr>
      <p:sp>
        <p:nvSpPr>
          <p:cNvPr id="110"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eltext"/>
          <p:cNvSpPr txBox="1"/>
          <p:nvPr>
            <p:ph type="title"/>
          </p:nvPr>
        </p:nvSpPr>
        <p:spPr>
          <a:xfrm>
            <a:off x="952500" y="444500"/>
            <a:ext cx="11099800"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Titeltext</a:t>
            </a:r>
          </a:p>
        </p:txBody>
      </p:sp>
      <p:sp>
        <p:nvSpPr>
          <p:cNvPr id="3" name="Brödtext nivå ett…"/>
          <p:cNvSpPr txBox="1"/>
          <p:nvPr>
            <p:ph type="body" idx="1"/>
          </p:nvPr>
        </p:nvSpPr>
        <p:spPr>
          <a:xfrm>
            <a:off x="952500" y="2603500"/>
            <a:ext cx="110998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Brödtext nivå ett</a:t>
            </a:r>
          </a:p>
          <a:p>
            <a:pPr lvl="1"/>
            <a:r>
              <a:t>Brödtext nivå två</a:t>
            </a:r>
          </a:p>
          <a:p>
            <a:pPr lvl="2"/>
            <a:r>
              <a:t>Brödtext nivå tre</a:t>
            </a:r>
          </a:p>
          <a:p>
            <a:pPr lvl="3"/>
            <a:r>
              <a:t>Brödtext nivå fyra</a:t>
            </a:r>
          </a:p>
          <a:p>
            <a:pPr lvl="4"/>
            <a:r>
              <a:t>Brödtext nivå fem</a:t>
            </a:r>
          </a:p>
        </p:txBody>
      </p:sp>
      <p:sp>
        <p:nvSpPr>
          <p:cNvPr id="4" name="Diabildsnummer"/>
          <p:cNvSpPr txBox="1"/>
          <p:nvPr>
            <p:ph type="sldNum" sz="quarter" idx="2"/>
          </p:nvPr>
        </p:nvSpPr>
        <p:spPr>
          <a:xfrm>
            <a:off x="6311798" y="9251950"/>
            <a:ext cx="368504" cy="381000"/>
          </a:xfrm>
          <a:prstGeom prst="rect">
            <a:avLst/>
          </a:prstGeom>
          <a:ln w="12700">
            <a:miter lim="400000"/>
          </a:ln>
        </p:spPr>
        <p:txBody>
          <a:bodyPr wrap="none" lIns="50800" tIns="50800" rIns="50800" bIns="50800">
            <a:spAutoFit/>
          </a:bodyPr>
          <a:lstStyle>
            <a:lvl1pPr>
              <a:defRPr sz="18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Light"/>
        </a:defRPr>
      </a:lvl9pPr>
    </p:titleStyle>
    <p:bodyStyle>
      <a:lvl1pPr marL="444500" marR="0" indent="-444500" algn="l" defTabSz="584200" rtl="0" latinLnBrk="0">
        <a:lnSpc>
          <a:spcPct val="100000"/>
        </a:lnSpc>
        <a:spcBef>
          <a:spcPts val="4200"/>
        </a:spcBef>
        <a:spcAft>
          <a:spcPts val="0"/>
        </a:spcAft>
        <a:buClrTx/>
        <a:buSzPct val="75000"/>
        <a:buFontTx/>
        <a:buChar char="•"/>
        <a:tabLst/>
        <a:defRPr b="0" baseline="0" cap="none" i="0" spc="0" strike="noStrike" sz="3600" u="none">
          <a:solidFill>
            <a:srgbClr val="000000"/>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b="0" baseline="0" cap="none" i="0" spc="0" strike="noStrike" sz="3600" u="none">
          <a:solidFill>
            <a:srgbClr val="000000"/>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b="0" baseline="0" cap="none" i="0" spc="0" strike="noStrike" sz="3600" u="none">
          <a:solidFill>
            <a:srgbClr val="000000"/>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b="0" baseline="0" cap="none" i="0" spc="0" strike="noStrike" sz="3600" u="none">
          <a:solidFill>
            <a:srgbClr val="000000"/>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b="0" baseline="0" cap="none" i="0" spc="0" strike="noStrike" sz="3600" u="none">
          <a:solidFill>
            <a:srgbClr val="000000"/>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b="0" baseline="0" cap="none" i="0" spc="0" strike="noStrike" sz="3600" u="none">
          <a:solidFill>
            <a:srgbClr val="000000"/>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b="0" baseline="0" cap="none" i="0" spc="0" strike="noStrike" sz="3600" u="none">
          <a:solidFill>
            <a:srgbClr val="000000"/>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b="0" baseline="0" cap="none" i="0" spc="0" strike="noStrike" sz="3600" u="none">
          <a:solidFill>
            <a:srgbClr val="000000"/>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b="0" baseline="0" cap="none" i="0" spc="0" strike="noStrike" sz="3600" u="none">
          <a:solidFill>
            <a:srgbClr val="000000"/>
          </a:solidFill>
          <a:uFillTx/>
          <a:latin typeface="+mn-lt"/>
          <a:ea typeface="+mn-ea"/>
          <a:cs typeface="+mn-cs"/>
          <a:sym typeface="Helvetica Light"/>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jpeg"/><Relationship Id="rId3" Type="http://schemas.openxmlformats.org/officeDocument/2006/relationships/image" Target="../media/image3.png"/><Relationship Id="rId4" Type="http://schemas.openxmlformats.org/officeDocument/2006/relationships/image" Target="../media/image2.jpeg"/><Relationship Id="rId5" Type="http://schemas.openxmlformats.org/officeDocument/2006/relationships/image" Target="../media/image3.jpeg"/><Relationship Id="rId6" Type="http://schemas.openxmlformats.org/officeDocument/2006/relationships/image" Target="../media/image4.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What do you think the story will be about? Why do you think the way you think?"/>
          <p:cNvSpPr txBox="1"/>
          <p:nvPr>
            <p:ph type="title"/>
          </p:nvPr>
        </p:nvSpPr>
        <p:spPr>
          <a:prstGeom prst="rect">
            <a:avLst/>
          </a:prstGeom>
        </p:spPr>
        <p:txBody>
          <a:bodyPr/>
          <a:lstStyle>
            <a:lvl1pPr algn="l" defTabSz="338835">
              <a:defRPr sz="4640"/>
            </a:lvl1pPr>
          </a:lstStyle>
          <a:p>
            <a:pPr/>
            <a:r>
              <a:t>What do you think the story will be about? Why do you think the way you think?</a:t>
            </a:r>
          </a:p>
        </p:txBody>
      </p:sp>
      <p:pic>
        <p:nvPicPr>
          <p:cNvPr id="120" name="trött.jpg" descr="trött.jpg"/>
          <p:cNvPicPr>
            <a:picLocks noChangeAspect="1"/>
          </p:cNvPicPr>
          <p:nvPr/>
        </p:nvPicPr>
        <p:blipFill>
          <a:blip r:embed="rId2">
            <a:extLst/>
          </a:blip>
          <a:stretch>
            <a:fillRect/>
          </a:stretch>
        </p:blipFill>
        <p:spPr>
          <a:xfrm>
            <a:off x="722312" y="3073400"/>
            <a:ext cx="2247901" cy="3606800"/>
          </a:xfrm>
          <a:prstGeom prst="rect">
            <a:avLst/>
          </a:prstGeom>
          <a:ln w="12700">
            <a:miter lim="400000"/>
          </a:ln>
        </p:spPr>
      </p:pic>
      <p:pic>
        <p:nvPicPr>
          <p:cNvPr id="121" name="umbrella .png" descr="umbrella .png"/>
          <p:cNvPicPr>
            <a:picLocks noChangeAspect="1"/>
          </p:cNvPicPr>
          <p:nvPr/>
        </p:nvPicPr>
        <p:blipFill>
          <a:blip r:embed="rId3">
            <a:extLst/>
          </a:blip>
          <a:stretch>
            <a:fillRect/>
          </a:stretch>
        </p:blipFill>
        <p:spPr>
          <a:xfrm>
            <a:off x="10047134" y="2863605"/>
            <a:ext cx="2857501" cy="2857501"/>
          </a:xfrm>
          <a:prstGeom prst="rect">
            <a:avLst/>
          </a:prstGeom>
          <a:ln w="12700">
            <a:miter lim="400000"/>
          </a:ln>
        </p:spPr>
      </p:pic>
      <p:pic>
        <p:nvPicPr>
          <p:cNvPr id="122" name="spring.jpg" descr="spring.jpg"/>
          <p:cNvPicPr>
            <a:picLocks noChangeAspect="1"/>
          </p:cNvPicPr>
          <p:nvPr/>
        </p:nvPicPr>
        <p:blipFill>
          <a:blip r:embed="rId4">
            <a:extLst/>
          </a:blip>
          <a:stretch>
            <a:fillRect/>
          </a:stretch>
        </p:blipFill>
        <p:spPr>
          <a:xfrm>
            <a:off x="838051" y="7021165"/>
            <a:ext cx="3492501" cy="2324101"/>
          </a:xfrm>
          <a:prstGeom prst="rect">
            <a:avLst/>
          </a:prstGeom>
          <a:ln w="12700">
            <a:miter lim="400000"/>
          </a:ln>
        </p:spPr>
      </p:pic>
      <p:pic>
        <p:nvPicPr>
          <p:cNvPr id="123" name="pub.jpg" descr="pub.jpg"/>
          <p:cNvPicPr>
            <a:picLocks noChangeAspect="1"/>
          </p:cNvPicPr>
          <p:nvPr/>
        </p:nvPicPr>
        <p:blipFill>
          <a:blip r:embed="rId5">
            <a:extLst/>
          </a:blip>
          <a:stretch>
            <a:fillRect/>
          </a:stretch>
        </p:blipFill>
        <p:spPr>
          <a:xfrm>
            <a:off x="8759460" y="6489553"/>
            <a:ext cx="4007424" cy="2666758"/>
          </a:xfrm>
          <a:prstGeom prst="rect">
            <a:avLst/>
          </a:prstGeom>
          <a:ln w="12700">
            <a:miter lim="400000"/>
          </a:ln>
        </p:spPr>
      </p:pic>
      <p:pic>
        <p:nvPicPr>
          <p:cNvPr id="124" name="bar.jpg" descr="bar.jpg"/>
          <p:cNvPicPr>
            <a:picLocks noChangeAspect="1"/>
          </p:cNvPicPr>
          <p:nvPr/>
        </p:nvPicPr>
        <p:blipFill>
          <a:blip r:embed="rId6">
            <a:extLst/>
          </a:blip>
          <a:stretch>
            <a:fillRect/>
          </a:stretch>
        </p:blipFill>
        <p:spPr>
          <a:xfrm>
            <a:off x="4597400" y="5078317"/>
            <a:ext cx="3810000" cy="2133601"/>
          </a:xfrm>
          <a:prstGeom prst="rect">
            <a:avLst/>
          </a:prstGeom>
          <a:ln w="12700">
            <a:miter lim="400000"/>
          </a:ln>
        </p:spPr>
      </p:pic>
      <p:sp>
        <p:nvSpPr>
          <p:cNvPr id="125" name="The Umbrella Man by Roald Dahl"/>
          <p:cNvSpPr txBox="1"/>
          <p:nvPr/>
        </p:nvSpPr>
        <p:spPr>
          <a:xfrm>
            <a:off x="3307239" y="3517058"/>
            <a:ext cx="6889548" cy="647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The Umbrella Man by Roald Dahl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19"/>
                                        </p:tgtEl>
                                        <p:attrNameLst>
                                          <p:attrName>style.visibility</p:attrName>
                                        </p:attrNameLst>
                                      </p:cBhvr>
                                      <p:to>
                                        <p:strVal val="visible"/>
                                      </p:to>
                                    </p:set>
                                    <p:anim calcmode="lin" valueType="num">
                                      <p:cBhvr>
                                        <p:cTn id="7" dur="1000" fill="hold"/>
                                        <p:tgtEl>
                                          <p:spTgt spid="119"/>
                                        </p:tgtEl>
                                        <p:attrNameLst>
                                          <p:attrName>ppt_x</p:attrName>
                                        </p:attrNameLst>
                                      </p:cBhvr>
                                      <p:tavLst>
                                        <p:tav tm="0">
                                          <p:val>
                                            <p:strVal val="0-#ppt_w/2"/>
                                          </p:val>
                                        </p:tav>
                                        <p:tav tm="100000">
                                          <p:val>
                                            <p:strVal val="#ppt_x"/>
                                          </p:val>
                                        </p:tav>
                                      </p:tavLst>
                                    </p:anim>
                                    <p:anim calcmode="lin" valueType="num">
                                      <p:cBhvr>
                                        <p:cTn id="8" dur="1000" fill="hold"/>
                                        <p:tgtEl>
                                          <p:spTgt spid="1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19" grpId="1"/>
    </p:bldLst>
  </p:timing>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 name="What do we wonder about, that needs clearing out? Do we understand the underlined word?…"/>
          <p:cNvSpPr txBox="1"/>
          <p:nvPr>
            <p:ph type="title"/>
          </p:nvPr>
        </p:nvSpPr>
        <p:spPr>
          <a:prstGeom prst="rect">
            <a:avLst/>
          </a:prstGeom>
        </p:spPr>
        <p:txBody>
          <a:bodyPr/>
          <a:lstStyle/>
          <a:p>
            <a:pPr algn="l" defTabSz="233679">
              <a:defRPr b="1" sz="2000">
                <a:latin typeface="Helvetica"/>
                <a:ea typeface="Helvetica"/>
                <a:cs typeface="Helvetica"/>
                <a:sym typeface="Helvetica"/>
              </a:defRPr>
            </a:pPr>
            <a:r>
              <a:t>What do we wonder about, that needs clearing out? Do we understand the underlined word?</a:t>
            </a:r>
          </a:p>
          <a:p>
            <a:pPr algn="l" defTabSz="233679">
              <a:defRPr b="1" sz="2000">
                <a:latin typeface="Helvetica"/>
                <a:ea typeface="Helvetica"/>
                <a:cs typeface="Helvetica"/>
                <a:sym typeface="Helvetica"/>
              </a:defRPr>
            </a:pPr>
          </a:p>
          <a:p>
            <a:pPr algn="l" defTabSz="233679">
              <a:defRPr b="1" sz="2000">
                <a:latin typeface="Helvetica"/>
                <a:ea typeface="Helvetica"/>
                <a:cs typeface="Helvetica"/>
                <a:sym typeface="Helvetica"/>
              </a:defRPr>
            </a:pPr>
            <a:r>
              <a:t>What do we know now? Can you summarize?</a:t>
            </a:r>
          </a:p>
          <a:p>
            <a:pPr algn="l" defTabSz="233679">
              <a:defRPr b="1" sz="2000">
                <a:latin typeface="Helvetica"/>
                <a:ea typeface="Helvetica"/>
                <a:cs typeface="Helvetica"/>
                <a:sym typeface="Helvetica"/>
              </a:defRPr>
            </a:pPr>
            <a:r>
              <a:t> </a:t>
            </a:r>
          </a:p>
          <a:p>
            <a:pPr algn="l" defTabSz="233679">
              <a:defRPr b="1" sz="2000">
                <a:latin typeface="Helvetica"/>
                <a:ea typeface="Helvetica"/>
                <a:cs typeface="Helvetica"/>
                <a:sym typeface="Helvetica"/>
              </a:defRPr>
            </a:pPr>
            <a:r>
              <a:t>What do you think will happen next?</a:t>
            </a:r>
          </a:p>
          <a:p>
            <a:pPr algn="l" defTabSz="233679">
              <a:defRPr b="1" sz="3200">
                <a:latin typeface="Times Roman"/>
                <a:ea typeface="Times Roman"/>
                <a:cs typeface="Times Roman"/>
                <a:sym typeface="Times Roman"/>
              </a:defRPr>
            </a:pPr>
          </a:p>
          <a:p>
            <a:pPr algn="l" defTabSz="233679">
              <a:defRPr b="1" sz="3200">
                <a:latin typeface="Times Roman"/>
                <a:ea typeface="Times Roman"/>
                <a:cs typeface="Times Roman"/>
                <a:sym typeface="Times Roman"/>
              </a:defRPr>
            </a:pPr>
          </a:p>
          <a:p>
            <a:pPr algn="l" defTabSz="233679">
              <a:defRPr b="1" sz="3200">
                <a:latin typeface="Times Roman"/>
                <a:ea typeface="Times Roman"/>
                <a:cs typeface="Times Roman"/>
                <a:sym typeface="Times Roman"/>
              </a:defRPr>
            </a:pPr>
          </a:p>
          <a:p>
            <a:pPr algn="l" defTabSz="233679">
              <a:defRPr b="1" sz="3200">
                <a:latin typeface="Times Roman"/>
                <a:ea typeface="Times Roman"/>
                <a:cs typeface="Times Roman"/>
                <a:sym typeface="Times Roman"/>
              </a:defRPr>
            </a:pPr>
          </a:p>
          <a:p>
            <a:pPr algn="l" defTabSz="233679">
              <a:defRPr b="1" sz="3200">
                <a:latin typeface="Times Roman"/>
                <a:ea typeface="Times Roman"/>
                <a:cs typeface="Times Roman"/>
                <a:sym typeface="Times Roman"/>
              </a:defRPr>
            </a:pPr>
            <a:r>
              <a:t>What do you think will happen? </a:t>
            </a:r>
          </a:p>
        </p:txBody>
      </p:sp>
      <p:sp>
        <p:nvSpPr>
          <p:cNvPr id="128" name="I’M GOING TO TELL you about a funny thing that happened to my mother and me yesterday evening. I am twelve years old and I’m a girl. My mother is thirty-four but I am nearly as tall as her already.…"/>
          <p:cNvSpPr txBox="1"/>
          <p:nvPr>
            <p:ph type="body" idx="1"/>
          </p:nvPr>
        </p:nvSpPr>
        <p:spPr>
          <a:prstGeom prst="rect">
            <a:avLst/>
          </a:prstGeom>
        </p:spPr>
        <p:txBody>
          <a:bodyPr/>
          <a:lstStyle/>
          <a:p>
            <a:pPr marL="0" indent="0" defTabSz="457200">
              <a:spcBef>
                <a:spcPts val="500"/>
              </a:spcBef>
              <a:buSzTx/>
              <a:buNone/>
              <a:defRPr sz="2600">
                <a:latin typeface="Calibri"/>
                <a:ea typeface="Calibri"/>
                <a:cs typeface="Calibri"/>
                <a:sym typeface="Calibri"/>
              </a:defRPr>
            </a:pPr>
            <a:r>
              <a:t>I’M GOING TO TELL you about a funny thing that happened to my mother and me yesterday evening. I am twelve years old and I’m a girl. My mother is thirty-four but I am nearly as tall as her already. </a:t>
            </a:r>
          </a:p>
          <a:p>
            <a:pPr marL="0" indent="0" defTabSz="457200">
              <a:spcBef>
                <a:spcPts val="500"/>
              </a:spcBef>
              <a:buSzTx/>
              <a:buNone/>
              <a:defRPr sz="2600">
                <a:latin typeface="Calibri"/>
                <a:ea typeface="Calibri"/>
                <a:cs typeface="Calibri"/>
                <a:sym typeface="Calibri"/>
              </a:defRPr>
            </a:pPr>
            <a:endParaRPr>
              <a:latin typeface="Times New Roman"/>
              <a:ea typeface="Times New Roman"/>
              <a:cs typeface="Times New Roman"/>
              <a:sym typeface="Times New Roman"/>
            </a:endParaRPr>
          </a:p>
          <a:p>
            <a:pPr marL="0" indent="0" defTabSz="457200">
              <a:spcBef>
                <a:spcPts val="500"/>
              </a:spcBef>
              <a:buSzTx/>
              <a:buNone/>
              <a:defRPr sz="2600">
                <a:latin typeface="Calibri"/>
                <a:ea typeface="Calibri"/>
                <a:cs typeface="Calibri"/>
                <a:sym typeface="Calibri"/>
              </a:defRPr>
            </a:pPr>
            <a:r>
              <a:t>Yesterday afternoon, my mother took me up to London to see the </a:t>
            </a:r>
            <a:r>
              <a:rPr u="sng"/>
              <a:t>dentist</a:t>
            </a:r>
            <a:r>
              <a:t>. He found one hole. It was in a back tooth and he filled it without hurting me too much. After that</a:t>
            </a:r>
            <a:r>
              <a:rPr>
                <a:latin typeface="Helvetica"/>
                <a:ea typeface="Helvetica"/>
                <a:cs typeface="Helvetica"/>
                <a:sym typeface="Helvetica"/>
              </a:rPr>
              <a:t>, we went to a café. I had a banana split and my mother had a cup of coffee. By the time we got up to leave, it was about six o'clock. </a:t>
            </a:r>
            <a:endParaRPr>
              <a:latin typeface="Helvetica"/>
              <a:ea typeface="Helvetica"/>
              <a:cs typeface="Helvetica"/>
              <a:sym typeface="Helvetica"/>
            </a:endParaRPr>
          </a:p>
          <a:p>
            <a:pPr marL="0" indent="0" defTabSz="457200">
              <a:spcBef>
                <a:spcPts val="500"/>
              </a:spcBef>
              <a:buSzTx/>
              <a:buNone/>
              <a:defRPr sz="2600">
                <a:latin typeface="Calibri"/>
                <a:ea typeface="Calibri"/>
                <a:cs typeface="Calibri"/>
                <a:sym typeface="Calibri"/>
              </a:defRPr>
            </a:pPr>
            <a:endParaRPr>
              <a:latin typeface="Times New Roman"/>
              <a:ea typeface="Times New Roman"/>
              <a:cs typeface="Times New Roman"/>
              <a:sym typeface="Times New Roman"/>
            </a:endParaRPr>
          </a:p>
          <a:p>
            <a:pPr marL="0" indent="0" defTabSz="457200">
              <a:spcBef>
                <a:spcPts val="500"/>
              </a:spcBef>
              <a:buSzTx/>
              <a:buNone/>
              <a:defRPr sz="2600">
                <a:latin typeface="Helvetica"/>
                <a:ea typeface="Helvetica"/>
                <a:cs typeface="Helvetica"/>
                <a:sym typeface="Helvetica"/>
              </a:defRPr>
            </a:pPr>
            <a:r>
              <a:t>When we came out of the café it had started to rain.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27"/>
                                        </p:tgtEl>
                                        <p:attrNameLst>
                                          <p:attrName>style.visibility</p:attrName>
                                        </p:attrNameLst>
                                      </p:cBhvr>
                                      <p:to>
                                        <p:strVal val="visible"/>
                                      </p:to>
                                    </p:set>
                                    <p:anim calcmode="lin" valueType="num">
                                      <p:cBhvr>
                                        <p:cTn id="7" dur="1000" fill="hold"/>
                                        <p:tgtEl>
                                          <p:spTgt spid="127"/>
                                        </p:tgtEl>
                                        <p:attrNameLst>
                                          <p:attrName>ppt_x</p:attrName>
                                        </p:attrNameLst>
                                      </p:cBhvr>
                                      <p:tavLst>
                                        <p:tav tm="0">
                                          <p:val>
                                            <p:strVal val="0-#ppt_w/2"/>
                                          </p:val>
                                        </p:tav>
                                        <p:tav tm="100000">
                                          <p:val>
                                            <p:strVal val="#ppt_x"/>
                                          </p:val>
                                        </p:tav>
                                      </p:tavLst>
                                    </p:anim>
                                    <p:anim calcmode="lin" valueType="num">
                                      <p:cBhvr>
                                        <p:cTn id="8" dur="1000" fill="hold"/>
                                        <p:tgtEl>
                                          <p:spTgt spid="1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7" grpId="1"/>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 name="What do we wonder about, that needs clearing out? Do we understand the underlined word?…"/>
          <p:cNvSpPr txBox="1"/>
          <p:nvPr>
            <p:ph type="title"/>
          </p:nvPr>
        </p:nvSpPr>
        <p:spPr>
          <a:prstGeom prst="rect">
            <a:avLst/>
          </a:prstGeom>
        </p:spPr>
        <p:txBody>
          <a:bodyPr/>
          <a:lstStyle/>
          <a:p>
            <a:pPr algn="l" defTabSz="233679">
              <a:defRPr b="1" sz="2000">
                <a:latin typeface="Helvetica"/>
                <a:ea typeface="Helvetica"/>
                <a:cs typeface="Helvetica"/>
                <a:sym typeface="Helvetica"/>
              </a:defRPr>
            </a:pPr>
            <a:r>
              <a:t>What do we wonder about, that needs clearing out? Do we understand the underlined word?</a:t>
            </a:r>
          </a:p>
          <a:p>
            <a:pPr algn="l" defTabSz="233679">
              <a:defRPr b="1" sz="2000">
                <a:latin typeface="Helvetica"/>
                <a:ea typeface="Helvetica"/>
                <a:cs typeface="Helvetica"/>
                <a:sym typeface="Helvetica"/>
              </a:defRPr>
            </a:pPr>
          </a:p>
          <a:p>
            <a:pPr algn="l" defTabSz="233679">
              <a:defRPr b="1" sz="2000">
                <a:latin typeface="Helvetica"/>
                <a:ea typeface="Helvetica"/>
                <a:cs typeface="Helvetica"/>
                <a:sym typeface="Helvetica"/>
              </a:defRPr>
            </a:pPr>
            <a:r>
              <a:t>What do we know now? Can you summarize?</a:t>
            </a:r>
          </a:p>
          <a:p>
            <a:pPr algn="l" defTabSz="233679">
              <a:defRPr b="1" sz="2000">
                <a:latin typeface="Helvetica"/>
                <a:ea typeface="Helvetica"/>
                <a:cs typeface="Helvetica"/>
                <a:sym typeface="Helvetica"/>
              </a:defRPr>
            </a:pPr>
            <a:r>
              <a:t> </a:t>
            </a:r>
          </a:p>
          <a:p>
            <a:pPr algn="l" defTabSz="233679">
              <a:defRPr b="1" sz="2000">
                <a:latin typeface="Helvetica"/>
                <a:ea typeface="Helvetica"/>
                <a:cs typeface="Helvetica"/>
                <a:sym typeface="Helvetica"/>
              </a:defRPr>
            </a:pPr>
            <a:r>
              <a:t>What do you think will happen next?</a:t>
            </a:r>
          </a:p>
          <a:p>
            <a:pPr algn="l" defTabSz="233679">
              <a:defRPr b="1" sz="3200">
                <a:latin typeface="Times Roman"/>
                <a:ea typeface="Times Roman"/>
                <a:cs typeface="Times Roman"/>
                <a:sym typeface="Times Roman"/>
              </a:defRPr>
            </a:pPr>
          </a:p>
          <a:p>
            <a:pPr algn="l" defTabSz="233679">
              <a:defRPr b="1" sz="3200">
                <a:latin typeface="Times Roman"/>
                <a:ea typeface="Times Roman"/>
                <a:cs typeface="Times Roman"/>
                <a:sym typeface="Times Roman"/>
              </a:defRPr>
            </a:pPr>
            <a:r>
              <a:t>What do you think will happen? </a:t>
            </a:r>
          </a:p>
        </p:txBody>
      </p:sp>
      <p:sp>
        <p:nvSpPr>
          <p:cNvPr id="131" name="“We must get a taxi,&quot; my mother said. We were wearing ordinary hats and coats, and it was raining quite hard. &quot;Why don't we go back into the café and wait for it to stop?&quot; I said. I wanted another of those banana splits. They were gorgeous. “It isn't go"/>
          <p:cNvSpPr txBox="1"/>
          <p:nvPr>
            <p:ph type="body" idx="1"/>
          </p:nvPr>
        </p:nvSpPr>
        <p:spPr>
          <a:prstGeom prst="rect">
            <a:avLst/>
          </a:prstGeom>
        </p:spPr>
        <p:txBody>
          <a:bodyPr/>
          <a:lstStyle/>
          <a:p>
            <a:pPr marL="0" indent="0" defTabSz="457200">
              <a:spcBef>
                <a:spcPts val="500"/>
              </a:spcBef>
              <a:buSzTx/>
              <a:buNone/>
              <a:defRPr sz="2600">
                <a:latin typeface="Times Roman"/>
                <a:ea typeface="Times Roman"/>
                <a:cs typeface="Times Roman"/>
                <a:sym typeface="Times Roman"/>
              </a:defRPr>
            </a:pPr>
            <a:r>
              <a:t>“We must get a taxi," my mother said. We were wearing ordinary hats and </a:t>
            </a:r>
            <a:r>
              <a:rPr u="sng"/>
              <a:t>coats</a:t>
            </a:r>
            <a:r>
              <a:t>, and it was raining quite hard. "Why don't we go back into the café and wait for it to stop?" I said. I wanted another of those banana splits. They were gorgeous. “It isn't going to stop," my mother said. "We must go home." </a:t>
            </a:r>
          </a:p>
          <a:p>
            <a:pPr marL="0" indent="0" defTabSz="457200">
              <a:spcBef>
                <a:spcPts val="500"/>
              </a:spcBef>
              <a:buSzTx/>
              <a:buNone/>
              <a:defRPr sz="2600">
                <a:latin typeface="Times Roman"/>
                <a:ea typeface="Times Roman"/>
                <a:cs typeface="Times Roman"/>
                <a:sym typeface="Times Roman"/>
              </a:defRPr>
            </a:pPr>
          </a:p>
          <a:p>
            <a:pPr marL="0" indent="0" defTabSz="457200">
              <a:spcBef>
                <a:spcPts val="500"/>
              </a:spcBef>
              <a:buSzTx/>
              <a:buNone/>
              <a:defRPr sz="2600">
                <a:latin typeface="Times Roman"/>
                <a:ea typeface="Times Roman"/>
                <a:cs typeface="Times Roman"/>
                <a:sym typeface="Times Roman"/>
              </a:defRPr>
            </a:pPr>
            <a:r>
              <a:t>We stood on the </a:t>
            </a:r>
            <a:r>
              <a:rPr u="sng"/>
              <a:t>pavement</a:t>
            </a:r>
            <a:r>
              <a:t> in the rain, looking for a taxi. Lots of them came by but they all had passengers inside them. "I wish we had a car with a </a:t>
            </a:r>
            <a:r>
              <a:rPr u="sng"/>
              <a:t>chauffeur</a:t>
            </a:r>
            <a:r>
              <a:t>," my mother said. </a:t>
            </a:r>
          </a:p>
          <a:p>
            <a:pPr marL="0" indent="0" defTabSz="457200">
              <a:spcBef>
                <a:spcPts val="500"/>
              </a:spcBef>
              <a:buSzTx/>
              <a:buNone/>
              <a:defRPr sz="2600">
                <a:latin typeface="Times Roman"/>
                <a:ea typeface="Times Roman"/>
                <a:cs typeface="Times Roman"/>
                <a:sym typeface="Times Roman"/>
              </a:defRPr>
            </a:pPr>
          </a:p>
          <a:p>
            <a:pPr marL="0" indent="0" defTabSz="457200">
              <a:spcBef>
                <a:spcPts val="500"/>
              </a:spcBef>
              <a:buSzTx/>
              <a:buNone/>
              <a:defRPr sz="2600">
                <a:latin typeface="Times Roman"/>
                <a:ea typeface="Times Roman"/>
                <a:cs typeface="Times Roman"/>
                <a:sym typeface="Times Roman"/>
              </a:defRPr>
            </a:pPr>
            <a:r>
              <a:t>Just then, a man came up to us. He was a small man and he was pretty old, probably seventy or more. He raised his hat </a:t>
            </a:r>
            <a:r>
              <a:rPr u="sng"/>
              <a:t>politely</a:t>
            </a:r>
            <a:r>
              <a:t> and said to my mother "Excuse me. I do hope you will excuse me. . . ." He had a fine white </a:t>
            </a:r>
            <a:r>
              <a:rPr u="sng"/>
              <a:t>moustache</a:t>
            </a:r>
            <a:r>
              <a:t> and </a:t>
            </a:r>
            <a:r>
              <a:rPr u="sng"/>
              <a:t>bushy</a:t>
            </a:r>
            <a:r>
              <a:t> white eyebrows and a </a:t>
            </a:r>
            <a:r>
              <a:rPr u="sng"/>
              <a:t>wrinkly</a:t>
            </a:r>
            <a:r>
              <a:t> pink face. He was </a:t>
            </a:r>
            <a:r>
              <a:rPr u="sng"/>
              <a:t>sheltering under</a:t>
            </a:r>
            <a:r>
              <a:t> an umbrella which he held high over his head.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30"/>
                                        </p:tgtEl>
                                        <p:attrNameLst>
                                          <p:attrName>style.visibility</p:attrName>
                                        </p:attrNameLst>
                                      </p:cBhvr>
                                      <p:to>
                                        <p:strVal val="visible"/>
                                      </p:to>
                                    </p:set>
                                    <p:anim calcmode="lin" valueType="num">
                                      <p:cBhvr>
                                        <p:cTn id="7" dur="1000" fill="hold"/>
                                        <p:tgtEl>
                                          <p:spTgt spid="130"/>
                                        </p:tgtEl>
                                        <p:attrNameLst>
                                          <p:attrName>ppt_x</p:attrName>
                                        </p:attrNameLst>
                                      </p:cBhvr>
                                      <p:tavLst>
                                        <p:tav tm="0">
                                          <p:val>
                                            <p:strVal val="0-#ppt_w/2"/>
                                          </p:val>
                                        </p:tav>
                                        <p:tav tm="100000">
                                          <p:val>
                                            <p:strVal val="#ppt_x"/>
                                          </p:val>
                                        </p:tav>
                                      </p:tavLst>
                                    </p:anim>
                                    <p:anim calcmode="lin" valueType="num">
                                      <p:cBhvr>
                                        <p:cTn id="8" dur="1000" fill="hold"/>
                                        <p:tgtEl>
                                          <p:spTgt spid="1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0"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 name="What do we know about ”the mother” at this point?…"/>
          <p:cNvSpPr txBox="1"/>
          <p:nvPr>
            <p:ph type="title"/>
          </p:nvPr>
        </p:nvSpPr>
        <p:spPr>
          <a:prstGeom prst="rect">
            <a:avLst/>
          </a:prstGeom>
        </p:spPr>
        <p:txBody>
          <a:bodyPr/>
          <a:lstStyle/>
          <a:p>
            <a:pPr algn="l" defTabSz="502412">
              <a:defRPr b="1" sz="3440">
                <a:latin typeface="Times Roman"/>
                <a:ea typeface="Times Roman"/>
                <a:cs typeface="Times Roman"/>
                <a:sym typeface="Times Roman"/>
              </a:defRPr>
            </a:pPr>
            <a:r>
              <a:t>What do we know about ”the mother” at this point?</a:t>
            </a:r>
          </a:p>
          <a:p>
            <a:pPr algn="l" defTabSz="502412">
              <a:defRPr b="1" sz="3440">
                <a:latin typeface="Times Roman"/>
                <a:ea typeface="Times Roman"/>
                <a:cs typeface="Times Roman"/>
                <a:sym typeface="Times Roman"/>
              </a:defRPr>
            </a:pPr>
            <a:r>
              <a:t>What do we know about ”the umbrella man” at this point?</a:t>
            </a:r>
          </a:p>
          <a:p>
            <a:pPr algn="l" defTabSz="502412">
              <a:defRPr b="1" sz="3440">
                <a:latin typeface="Times Roman"/>
                <a:ea typeface="Times Roman"/>
                <a:cs typeface="Times Roman"/>
                <a:sym typeface="Times Roman"/>
              </a:defRPr>
            </a:pPr>
            <a:r>
              <a:t>What do you think will happen next?</a:t>
            </a:r>
          </a:p>
        </p:txBody>
      </p:sp>
      <p:sp>
        <p:nvSpPr>
          <p:cNvPr id="134" name="&quot;Yes?&quot; my mother said, very cool and distant. &quot;I wonder if I could ask a small favour of you.” he said. &quot;It is only a very small favour.&quot; I saw my mother looking at him suspiciously. She is a suspicious person, my mother. She is especially suspicious of "/>
          <p:cNvSpPr txBox="1"/>
          <p:nvPr>
            <p:ph type="body" idx="1"/>
          </p:nvPr>
        </p:nvSpPr>
        <p:spPr>
          <a:prstGeom prst="rect">
            <a:avLst/>
          </a:prstGeom>
        </p:spPr>
        <p:txBody>
          <a:bodyPr/>
          <a:lstStyle/>
          <a:p>
            <a:pPr marL="0" indent="0" defTabSz="457200">
              <a:spcBef>
                <a:spcPts val="500"/>
              </a:spcBef>
              <a:buSzTx/>
              <a:buNone/>
              <a:defRPr sz="2500">
                <a:latin typeface="Times Roman"/>
                <a:ea typeface="Times Roman"/>
                <a:cs typeface="Times Roman"/>
                <a:sym typeface="Times Roman"/>
              </a:defRPr>
            </a:pPr>
            <a:r>
              <a:t>"Yes?" my mother said, very cool and </a:t>
            </a:r>
            <a:r>
              <a:rPr u="sng"/>
              <a:t>distant</a:t>
            </a:r>
            <a:r>
              <a:t>. "I wonder if I could ask a small favour of you.” he said. "It is only a very small favour." I saw my mother looking at him </a:t>
            </a:r>
            <a:r>
              <a:rPr u="sng"/>
              <a:t>suspiciously</a:t>
            </a:r>
            <a:r>
              <a:t>. She is a suspicious person, my mother. She is especially suspicious of two things - strange men and boiled eggs. </a:t>
            </a:r>
          </a:p>
          <a:p>
            <a:pPr marL="0" indent="0" defTabSz="457200">
              <a:spcBef>
                <a:spcPts val="500"/>
              </a:spcBef>
              <a:buSzTx/>
              <a:buNone/>
              <a:defRPr sz="2500">
                <a:latin typeface="Times Roman"/>
                <a:ea typeface="Times Roman"/>
                <a:cs typeface="Times Roman"/>
                <a:sym typeface="Times Roman"/>
              </a:defRPr>
            </a:pPr>
          </a:p>
          <a:p>
            <a:pPr marL="0" indent="0" defTabSz="457200">
              <a:spcBef>
                <a:spcPts val="500"/>
              </a:spcBef>
              <a:buSzTx/>
              <a:buNone/>
              <a:defRPr sz="2500">
                <a:latin typeface="Times Roman"/>
                <a:ea typeface="Times Roman"/>
                <a:cs typeface="Times Roman"/>
                <a:sym typeface="Times Roman"/>
              </a:defRPr>
            </a:pPr>
            <a:r>
              <a:t>When she cuts the top off a boiled egg, she </a:t>
            </a:r>
            <a:r>
              <a:rPr u="sng"/>
              <a:t>pokes around</a:t>
            </a:r>
            <a:r>
              <a:t> inside it with her spoon as though expecting to find a mouse or something. With strange men she has a golden rule which says, "The nicer the man seems to be, the more suspicious you must become." </a:t>
            </a:r>
          </a:p>
          <a:p>
            <a:pPr marL="0" indent="0" defTabSz="457200">
              <a:spcBef>
                <a:spcPts val="500"/>
              </a:spcBef>
              <a:buSzTx/>
              <a:buNone/>
              <a:defRPr sz="2500">
                <a:latin typeface="Times Roman"/>
                <a:ea typeface="Times Roman"/>
                <a:cs typeface="Times Roman"/>
                <a:sym typeface="Times Roman"/>
              </a:defRPr>
            </a:pPr>
          </a:p>
          <a:p>
            <a:pPr marL="0" indent="0" defTabSz="457200">
              <a:spcBef>
                <a:spcPts val="500"/>
              </a:spcBef>
              <a:buSzTx/>
              <a:buNone/>
              <a:defRPr sz="2500">
                <a:latin typeface="Times Roman"/>
                <a:ea typeface="Times Roman"/>
                <a:cs typeface="Times Roman"/>
                <a:sym typeface="Times Roman"/>
              </a:defRPr>
            </a:pPr>
            <a:r>
              <a:t>This little old man was </a:t>
            </a:r>
            <a:r>
              <a:rPr u="sng"/>
              <a:t>particularly</a:t>
            </a:r>
            <a:r>
              <a:t> nice. He was polite. He was well-spoken. He was well-dressed. He was a real gentleman. The reason I knew he was a gentleman was because of his shoes. "You can always spot a gentleman by the shoes he wears," was another of my mother's favourite sayings. This man had beautiful brown shoes.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33"/>
                                        </p:tgtEl>
                                        <p:attrNameLst>
                                          <p:attrName>style.visibility</p:attrName>
                                        </p:attrNameLst>
                                      </p:cBhvr>
                                      <p:to>
                                        <p:strVal val="visible"/>
                                      </p:to>
                                    </p:set>
                                    <p:anim calcmode="lin" valueType="num">
                                      <p:cBhvr>
                                        <p:cTn id="7" dur="1000" fill="hold"/>
                                        <p:tgtEl>
                                          <p:spTgt spid="133"/>
                                        </p:tgtEl>
                                        <p:attrNameLst>
                                          <p:attrName>ppt_x</p:attrName>
                                        </p:attrNameLst>
                                      </p:cBhvr>
                                      <p:tavLst>
                                        <p:tav tm="0">
                                          <p:val>
                                            <p:strVal val="0-#ppt_w/2"/>
                                          </p:val>
                                        </p:tav>
                                        <p:tav tm="100000">
                                          <p:val>
                                            <p:strVal val="#ppt_x"/>
                                          </p:val>
                                        </p:tav>
                                      </p:tavLst>
                                    </p:anim>
                                    <p:anim calcmode="lin" valueType="num">
                                      <p:cBhvr>
                                        <p:cTn id="8" dur="1000" fill="hold"/>
                                        <p:tgtEl>
                                          <p:spTgt spid="1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3"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6" name="What do we wonder about, that needs clearing out? Do we understand the underlined words and phrases?…"/>
          <p:cNvSpPr txBox="1"/>
          <p:nvPr>
            <p:ph type="title"/>
          </p:nvPr>
        </p:nvSpPr>
        <p:spPr>
          <a:prstGeom prst="rect">
            <a:avLst/>
          </a:prstGeom>
        </p:spPr>
        <p:txBody>
          <a:bodyPr/>
          <a:lstStyle/>
          <a:p>
            <a:pPr algn="l" defTabSz="262889">
              <a:defRPr b="1" sz="2250">
                <a:latin typeface="Helvetica"/>
                <a:ea typeface="Helvetica"/>
                <a:cs typeface="Helvetica"/>
                <a:sym typeface="Helvetica"/>
              </a:defRPr>
            </a:pPr>
            <a:r>
              <a:t>What do we wonder about, that needs clearing out? Do we understand the underlined words and phrases?</a:t>
            </a:r>
          </a:p>
          <a:p>
            <a:pPr algn="l" defTabSz="262889">
              <a:defRPr b="1" sz="2250">
                <a:latin typeface="Helvetica"/>
                <a:ea typeface="Helvetica"/>
                <a:cs typeface="Helvetica"/>
                <a:sym typeface="Helvetica"/>
              </a:defRPr>
            </a:pPr>
          </a:p>
          <a:p>
            <a:pPr algn="l" defTabSz="262889">
              <a:defRPr b="1" sz="2250">
                <a:latin typeface="Helvetica"/>
                <a:ea typeface="Helvetica"/>
                <a:cs typeface="Helvetica"/>
                <a:sym typeface="Helvetica"/>
              </a:defRPr>
            </a:pPr>
            <a:r>
              <a:t>What do we know now? Can you summarize?</a:t>
            </a:r>
          </a:p>
          <a:p>
            <a:pPr algn="l" defTabSz="262889">
              <a:defRPr b="1" sz="2250">
                <a:latin typeface="Helvetica"/>
                <a:ea typeface="Helvetica"/>
                <a:cs typeface="Helvetica"/>
                <a:sym typeface="Helvetica"/>
              </a:defRPr>
            </a:pPr>
            <a:r>
              <a:t> </a:t>
            </a:r>
          </a:p>
          <a:p>
            <a:pPr algn="l" defTabSz="262889">
              <a:defRPr b="1" sz="2250">
                <a:latin typeface="Helvetica"/>
                <a:ea typeface="Helvetica"/>
                <a:cs typeface="Helvetica"/>
                <a:sym typeface="Helvetica"/>
              </a:defRPr>
            </a:pPr>
            <a:r>
              <a:t>What do you think will happen next?</a:t>
            </a:r>
          </a:p>
        </p:txBody>
      </p:sp>
      <p:sp>
        <p:nvSpPr>
          <p:cNvPr id="137" name="&quot;The truth of the matter is,&quot; the little man was saying, &quot;I've got myself into a bit of a scrape. I need some help. Not much, I assure you. It's almost nothing, in fact, but I do need it. You see, madam, old people like me often become terribly forgetful"/>
          <p:cNvSpPr txBox="1"/>
          <p:nvPr>
            <p:ph type="body" idx="1"/>
          </p:nvPr>
        </p:nvSpPr>
        <p:spPr>
          <a:prstGeom prst="rect">
            <a:avLst/>
          </a:prstGeom>
        </p:spPr>
        <p:txBody>
          <a:bodyPr/>
          <a:lstStyle/>
          <a:p>
            <a:pPr marL="0" indent="0" defTabSz="425195">
              <a:spcBef>
                <a:spcPts val="400"/>
              </a:spcBef>
              <a:buSzTx/>
              <a:buNone/>
              <a:defRPr sz="2046">
                <a:latin typeface="Times Roman"/>
                <a:ea typeface="Times Roman"/>
                <a:cs typeface="Times Roman"/>
                <a:sym typeface="Times Roman"/>
              </a:defRPr>
            </a:pPr>
            <a:r>
              <a:t>"The truth of the matter is," the little man was saying, "I've got myself into a bit of a </a:t>
            </a:r>
            <a:r>
              <a:rPr u="sng"/>
              <a:t>scrape</a:t>
            </a:r>
            <a:r>
              <a:t>. I need some help. Not much, I assure you. It's almost nothing, in fact, but I do need it. You see, madam, old people like me often become terribly </a:t>
            </a:r>
            <a:r>
              <a:rPr u="sng"/>
              <a:t>forgetful</a:t>
            </a:r>
            <a:r>
              <a:t>. . . ." My mother's chin was up and she was staring down at him along the full length of her nose.</a:t>
            </a:r>
            <a:r>
              <a:rPr u="sng"/>
              <a:t> It is a fearsome thing, this frosty-nosed stare of my mother's</a:t>
            </a:r>
            <a:r>
              <a:t>. Most people go to pieces completely when she gives it to them. </a:t>
            </a:r>
          </a:p>
          <a:p>
            <a:pPr marL="0" indent="0" defTabSz="425195">
              <a:spcBef>
                <a:spcPts val="400"/>
              </a:spcBef>
              <a:buSzTx/>
              <a:buNone/>
              <a:defRPr sz="2046">
                <a:latin typeface="Times Roman"/>
                <a:ea typeface="Times Roman"/>
                <a:cs typeface="Times Roman"/>
                <a:sym typeface="Times Roman"/>
              </a:defRPr>
            </a:pPr>
            <a:r>
              <a:t>But the little man on the pavement with the umbrella over his head didn't </a:t>
            </a:r>
            <a:r>
              <a:rPr u="sng"/>
              <a:t>bat an eyelid</a:t>
            </a:r>
            <a:r>
              <a:t>. </a:t>
            </a:r>
          </a:p>
          <a:p>
            <a:pPr marL="0" indent="0" defTabSz="425195">
              <a:spcBef>
                <a:spcPts val="400"/>
              </a:spcBef>
              <a:buSzTx/>
              <a:buNone/>
              <a:defRPr sz="2046">
                <a:latin typeface="Times Roman"/>
                <a:ea typeface="Times Roman"/>
                <a:cs typeface="Times Roman"/>
                <a:sym typeface="Times Roman"/>
              </a:defRPr>
            </a:pPr>
          </a:p>
          <a:p>
            <a:pPr marL="0" indent="0" defTabSz="425195">
              <a:spcBef>
                <a:spcPts val="400"/>
              </a:spcBef>
              <a:buSzTx/>
              <a:buNone/>
              <a:defRPr sz="2046">
                <a:latin typeface="Times Roman"/>
                <a:ea typeface="Times Roman"/>
                <a:cs typeface="Times Roman"/>
                <a:sym typeface="Times Roman"/>
              </a:defRPr>
            </a:pPr>
            <a:r>
              <a:t>He gave a gentle smile and said, "I beg you to believe, madam, that I am </a:t>
            </a:r>
            <a:r>
              <a:rPr u="sng"/>
              <a:t>not in the habit of</a:t>
            </a:r>
            <a:r>
              <a:t> stopping ladies in the street and telling them my troubles." "I should hope not, " my mother said. </a:t>
            </a:r>
          </a:p>
          <a:p>
            <a:pPr marL="0" indent="0" defTabSz="425195">
              <a:spcBef>
                <a:spcPts val="400"/>
              </a:spcBef>
              <a:buSzTx/>
              <a:buNone/>
              <a:defRPr sz="2046">
                <a:latin typeface="Times Roman"/>
                <a:ea typeface="Times Roman"/>
                <a:cs typeface="Times Roman"/>
                <a:sym typeface="Times Roman"/>
              </a:defRPr>
            </a:pPr>
          </a:p>
          <a:p>
            <a:pPr marL="0" indent="0" defTabSz="425195">
              <a:spcBef>
                <a:spcPts val="400"/>
              </a:spcBef>
              <a:buSzTx/>
              <a:buNone/>
              <a:defRPr sz="2046">
                <a:latin typeface="Times Roman"/>
                <a:ea typeface="Times Roman"/>
                <a:cs typeface="Times Roman"/>
                <a:sym typeface="Times Roman"/>
              </a:defRPr>
            </a:pPr>
            <a:r>
              <a:t>I felt quite </a:t>
            </a:r>
            <a:r>
              <a:rPr u="sng"/>
              <a:t>embarrassed</a:t>
            </a:r>
            <a:r>
              <a:t> by my mother's sharpness. I wanted to say to her, "Oh, mummy, for heaven's sake, he's a very very old man, and he's sweet and polite, and he's in some sort of trouble, so don't be so beastly to him." But I didn't say anything. </a:t>
            </a:r>
          </a:p>
          <a:p>
            <a:pPr marL="0" indent="0" defTabSz="425195">
              <a:spcBef>
                <a:spcPts val="400"/>
              </a:spcBef>
              <a:buSzTx/>
              <a:buNone/>
              <a:defRPr sz="2046">
                <a:latin typeface="Times Roman"/>
                <a:ea typeface="Times Roman"/>
                <a:cs typeface="Times Roman"/>
                <a:sym typeface="Times Roman"/>
              </a:defRPr>
            </a:pPr>
          </a:p>
          <a:p>
            <a:pPr marL="0" indent="0" defTabSz="425195">
              <a:spcBef>
                <a:spcPts val="400"/>
              </a:spcBef>
              <a:buSzTx/>
              <a:buNone/>
              <a:defRPr sz="2046">
                <a:latin typeface="Times Roman"/>
                <a:ea typeface="Times Roman"/>
                <a:cs typeface="Times Roman"/>
                <a:sym typeface="Times Roman"/>
              </a:defRPr>
            </a:pPr>
            <a:r>
              <a:t>The little man shifted his umbrella from one hand to the other. "I've never forgotten it before," he said. </a:t>
            </a:r>
          </a:p>
          <a:p>
            <a:pPr marL="0" indent="0" defTabSz="425195">
              <a:spcBef>
                <a:spcPts val="400"/>
              </a:spcBef>
              <a:buSzTx/>
              <a:buNone/>
              <a:defRPr sz="2046">
                <a:latin typeface="Times Roman"/>
                <a:ea typeface="Times Roman"/>
                <a:cs typeface="Times Roman"/>
                <a:sym typeface="Times Roman"/>
              </a:defRPr>
            </a:pPr>
            <a:r>
              <a:t>"You've never forgotten what?" my mother asked sternly. </a:t>
            </a:r>
          </a:p>
          <a:p>
            <a:pPr marL="0" indent="0" defTabSz="425195">
              <a:spcBef>
                <a:spcPts val="400"/>
              </a:spcBef>
              <a:buSzTx/>
              <a:buNone/>
              <a:defRPr sz="2046">
                <a:latin typeface="Times Roman"/>
                <a:ea typeface="Times Roman"/>
                <a:cs typeface="Times Roman"/>
                <a:sym typeface="Times Roman"/>
              </a:defRPr>
            </a:pPr>
            <a:r>
              <a:t>"My </a:t>
            </a:r>
            <a:r>
              <a:rPr u="sng"/>
              <a:t>wallet</a:t>
            </a:r>
            <a:r>
              <a:t>," he said. "I must have left it in my other jacket. Isn't that the silliest thing to do?" "Are you asking me to give you money?" my mother said.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36"/>
                                        </p:tgtEl>
                                        <p:attrNameLst>
                                          <p:attrName>style.visibility</p:attrName>
                                        </p:attrNameLst>
                                      </p:cBhvr>
                                      <p:to>
                                        <p:strVal val="visible"/>
                                      </p:to>
                                    </p:set>
                                    <p:anim calcmode="lin" valueType="num">
                                      <p:cBhvr>
                                        <p:cTn id="7" dur="1000" fill="hold"/>
                                        <p:tgtEl>
                                          <p:spTgt spid="136"/>
                                        </p:tgtEl>
                                        <p:attrNameLst>
                                          <p:attrName>ppt_x</p:attrName>
                                        </p:attrNameLst>
                                      </p:cBhvr>
                                      <p:tavLst>
                                        <p:tav tm="0">
                                          <p:val>
                                            <p:strVal val="0-#ppt_w/2"/>
                                          </p:val>
                                        </p:tav>
                                        <p:tav tm="100000">
                                          <p:val>
                                            <p:strVal val="#ppt_x"/>
                                          </p:val>
                                        </p:tav>
                                      </p:tavLst>
                                    </p:anim>
                                    <p:anim calcmode="lin" valueType="num">
                                      <p:cBhvr>
                                        <p:cTn id="8" dur="1000" fill="hold"/>
                                        <p:tgtEl>
                                          <p:spTgt spid="1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6" grpId="1"/>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 name="What do we wonder about, that needs clearing out? Do we understand the underlined words and phrases?…"/>
          <p:cNvSpPr txBox="1"/>
          <p:nvPr>
            <p:ph type="title"/>
          </p:nvPr>
        </p:nvSpPr>
        <p:spPr>
          <a:prstGeom prst="rect">
            <a:avLst/>
          </a:prstGeom>
        </p:spPr>
        <p:txBody>
          <a:bodyPr/>
          <a:lstStyle/>
          <a:p>
            <a:pPr algn="l" defTabSz="262889">
              <a:defRPr b="1" sz="2250">
                <a:latin typeface="Helvetica"/>
                <a:ea typeface="Helvetica"/>
                <a:cs typeface="Helvetica"/>
                <a:sym typeface="Helvetica"/>
              </a:defRPr>
            </a:pPr>
            <a:r>
              <a:t>What do we wonder about, that needs clearing out? Do we understand the underlined words and phrases?</a:t>
            </a:r>
          </a:p>
          <a:p>
            <a:pPr algn="l" defTabSz="262889">
              <a:defRPr b="1" sz="2250">
                <a:latin typeface="Helvetica"/>
                <a:ea typeface="Helvetica"/>
                <a:cs typeface="Helvetica"/>
                <a:sym typeface="Helvetica"/>
              </a:defRPr>
            </a:pPr>
          </a:p>
          <a:p>
            <a:pPr algn="l" defTabSz="262889">
              <a:defRPr b="1" sz="2250">
                <a:latin typeface="Helvetica"/>
                <a:ea typeface="Helvetica"/>
                <a:cs typeface="Helvetica"/>
                <a:sym typeface="Helvetica"/>
              </a:defRPr>
            </a:pPr>
            <a:r>
              <a:t>What do we know now? Can you summarize?</a:t>
            </a:r>
          </a:p>
          <a:p>
            <a:pPr algn="l" defTabSz="262889">
              <a:defRPr b="1" sz="2250">
                <a:latin typeface="Helvetica"/>
                <a:ea typeface="Helvetica"/>
                <a:cs typeface="Helvetica"/>
                <a:sym typeface="Helvetica"/>
              </a:defRPr>
            </a:pPr>
            <a:r>
              <a:t> </a:t>
            </a:r>
          </a:p>
          <a:p>
            <a:pPr algn="l" defTabSz="262889">
              <a:defRPr b="1" sz="2250">
                <a:latin typeface="Helvetica"/>
                <a:ea typeface="Helvetica"/>
                <a:cs typeface="Helvetica"/>
                <a:sym typeface="Helvetica"/>
              </a:defRPr>
            </a:pPr>
            <a:r>
              <a:t>What do you think will happen next?</a:t>
            </a:r>
          </a:p>
        </p:txBody>
      </p:sp>
      <p:sp>
        <p:nvSpPr>
          <p:cNvPr id="140" name="&quot;Oh, goodness gracious me, no!&quot; he cried. &quot;Heaven forbid I should ever do that!&quot; &quot;Then what are you asking?&quot; my mother said. &quot;Do hurry up. We're getting soaked to the skin standing here.&quot; &quot;I know you are,&quot; he said. &quot; And that is why I’m offering you this"/>
          <p:cNvSpPr txBox="1"/>
          <p:nvPr>
            <p:ph type="body" idx="1"/>
          </p:nvPr>
        </p:nvSpPr>
        <p:spPr>
          <a:prstGeom prst="rect">
            <a:avLst/>
          </a:prstGeom>
        </p:spPr>
        <p:txBody>
          <a:bodyPr/>
          <a:lstStyle/>
          <a:p>
            <a:pPr marL="0" indent="0" defTabSz="457200">
              <a:spcBef>
                <a:spcPts val="500"/>
              </a:spcBef>
              <a:buSzTx/>
              <a:buNone/>
              <a:defRPr sz="2500">
                <a:latin typeface="Calibri"/>
                <a:ea typeface="Calibri"/>
                <a:cs typeface="Calibri"/>
                <a:sym typeface="Calibri"/>
              </a:defRPr>
            </a:pPr>
            <a:r>
              <a:t>"Oh, </a:t>
            </a:r>
            <a:r>
              <a:rPr u="sng"/>
              <a:t>goodness gracious</a:t>
            </a:r>
            <a:r>
              <a:t> me, no!" he cried. "</a:t>
            </a:r>
            <a:r>
              <a:rPr u="sng"/>
              <a:t>Heaven forbid</a:t>
            </a:r>
            <a:r>
              <a:t> I should ever do that!" "Then what are you asking?" my mother said. "Do hurry up. We're </a:t>
            </a:r>
            <a:r>
              <a:rPr u="sng"/>
              <a:t>getting soaked to the skin</a:t>
            </a:r>
            <a:r>
              <a:t> standing here." "I know you are," he said. " And that is why I’m offering you this umbrella of mine to protect you, and to keep forever, if . . . if only . . ." </a:t>
            </a:r>
          </a:p>
          <a:p>
            <a:pPr marL="0" indent="0" defTabSz="457200">
              <a:spcBef>
                <a:spcPts val="500"/>
              </a:spcBef>
              <a:buSzTx/>
              <a:buNone/>
              <a:defRPr sz="2500">
                <a:latin typeface="Calibri"/>
                <a:ea typeface="Calibri"/>
                <a:cs typeface="Calibri"/>
                <a:sym typeface="Calibri"/>
              </a:defRPr>
            </a:pPr>
          </a:p>
          <a:p>
            <a:pPr marL="0" indent="0" defTabSz="457200">
              <a:spcBef>
                <a:spcPts val="500"/>
              </a:spcBef>
              <a:buSzTx/>
              <a:buNone/>
              <a:defRPr sz="2500">
                <a:latin typeface="Calibri"/>
                <a:ea typeface="Calibri"/>
                <a:cs typeface="Calibri"/>
                <a:sym typeface="Calibri"/>
              </a:defRPr>
            </a:pPr>
            <a:r>
              <a:t>"If only what?" my mother said.</a:t>
            </a:r>
          </a:p>
          <a:p>
            <a:pPr marL="0" indent="0" defTabSz="457200">
              <a:spcBef>
                <a:spcPts val="500"/>
              </a:spcBef>
              <a:buSzTx/>
              <a:buNone/>
              <a:defRPr sz="2500">
                <a:latin typeface="Calibri"/>
                <a:ea typeface="Calibri"/>
                <a:cs typeface="Calibri"/>
                <a:sym typeface="Calibri"/>
              </a:defRPr>
            </a:pPr>
            <a:endParaRPr>
              <a:latin typeface="Times New Roman"/>
              <a:ea typeface="Times New Roman"/>
              <a:cs typeface="Times New Roman"/>
              <a:sym typeface="Times New Roman"/>
            </a:endParaRPr>
          </a:p>
          <a:p>
            <a:pPr marL="0" indent="0" defTabSz="457200">
              <a:spcBef>
                <a:spcPts val="500"/>
              </a:spcBef>
              <a:buSzTx/>
              <a:buNone/>
              <a:defRPr sz="2500">
                <a:latin typeface="Calibri"/>
                <a:ea typeface="Calibri"/>
                <a:cs typeface="Calibri"/>
                <a:sym typeface="Calibri"/>
              </a:defRPr>
            </a:pPr>
            <a:r>
              <a:t>"If only you would give me in return </a:t>
            </a:r>
            <a:r>
              <a:rPr u="sng"/>
              <a:t>a pound</a:t>
            </a:r>
            <a:r>
              <a:t> for my taxi-fare just to get me home." My mother was still suspicious. "If you had no money in the first place," she said, "then how did you get here?" "I walked," he answered. "Every day I go for a lovely long walk and then I </a:t>
            </a:r>
            <a:r>
              <a:rPr u="sng"/>
              <a:t>summon</a:t>
            </a:r>
            <a:r>
              <a:t> a taxi to take me home. I do it every day of the year." </a:t>
            </a:r>
          </a:p>
          <a:p>
            <a:pPr marL="0" indent="0" defTabSz="457200">
              <a:spcBef>
                <a:spcPts val="500"/>
              </a:spcBef>
              <a:buSzTx/>
              <a:buNone/>
              <a:defRPr sz="2500">
                <a:latin typeface="Calibri"/>
                <a:ea typeface="Calibri"/>
                <a:cs typeface="Calibri"/>
                <a:sym typeface="Calibri"/>
              </a:defRPr>
            </a:pPr>
          </a:p>
          <a:p>
            <a:pPr marL="0" indent="0" defTabSz="457200">
              <a:spcBef>
                <a:spcPts val="500"/>
              </a:spcBef>
              <a:buSzTx/>
              <a:buNone/>
              <a:defRPr sz="2500">
                <a:latin typeface="Calibri"/>
                <a:ea typeface="Calibri"/>
                <a:cs typeface="Calibri"/>
                <a:sym typeface="Calibri"/>
              </a:defRPr>
            </a:pPr>
            <a:r>
              <a:t>"Why don't you walk home now," my mother asked.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39"/>
                                        </p:tgtEl>
                                        <p:attrNameLst>
                                          <p:attrName>style.visibility</p:attrName>
                                        </p:attrNameLst>
                                      </p:cBhvr>
                                      <p:to>
                                        <p:strVal val="visible"/>
                                      </p:to>
                                    </p:set>
                                    <p:anim calcmode="lin" valueType="num">
                                      <p:cBhvr>
                                        <p:cTn id="7" dur="1000" fill="hold"/>
                                        <p:tgtEl>
                                          <p:spTgt spid="139"/>
                                        </p:tgtEl>
                                        <p:attrNameLst>
                                          <p:attrName>ppt_x</p:attrName>
                                        </p:attrNameLst>
                                      </p:cBhvr>
                                      <p:tavLst>
                                        <p:tav tm="0">
                                          <p:val>
                                            <p:strVal val="0-#ppt_w/2"/>
                                          </p:val>
                                        </p:tav>
                                        <p:tav tm="100000">
                                          <p:val>
                                            <p:strVal val="#ppt_x"/>
                                          </p:val>
                                        </p:tav>
                                      </p:tavLst>
                                    </p:anim>
                                    <p:anim calcmode="lin" valueType="num">
                                      <p:cBhvr>
                                        <p:cTn id="8" dur="1000" fill="hold"/>
                                        <p:tgtEl>
                                          <p:spTgt spid="1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9" grpId="1"/>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2" name="What do we wonder about, that needs clearing out? Do we understand the underlined words and phrases?…"/>
          <p:cNvSpPr txBox="1"/>
          <p:nvPr>
            <p:ph type="title"/>
          </p:nvPr>
        </p:nvSpPr>
        <p:spPr>
          <a:prstGeom prst="rect">
            <a:avLst/>
          </a:prstGeom>
        </p:spPr>
        <p:txBody>
          <a:bodyPr/>
          <a:lstStyle/>
          <a:p>
            <a:pPr algn="l" defTabSz="262889">
              <a:defRPr b="1" sz="2250">
                <a:latin typeface="Helvetica"/>
                <a:ea typeface="Helvetica"/>
                <a:cs typeface="Helvetica"/>
                <a:sym typeface="Helvetica"/>
              </a:defRPr>
            </a:pPr>
            <a:r>
              <a:t>What do we wonder about, that needs clearing out? Do we understand the underlined words and phrases?</a:t>
            </a:r>
          </a:p>
          <a:p>
            <a:pPr algn="l" defTabSz="262889">
              <a:defRPr b="1" sz="2250">
                <a:latin typeface="Helvetica"/>
                <a:ea typeface="Helvetica"/>
                <a:cs typeface="Helvetica"/>
                <a:sym typeface="Helvetica"/>
              </a:defRPr>
            </a:pPr>
          </a:p>
          <a:p>
            <a:pPr algn="l" defTabSz="262889">
              <a:defRPr b="1" sz="2250">
                <a:latin typeface="Helvetica"/>
                <a:ea typeface="Helvetica"/>
                <a:cs typeface="Helvetica"/>
                <a:sym typeface="Helvetica"/>
              </a:defRPr>
            </a:pPr>
            <a:r>
              <a:t>What do we know now? Can you summarize?</a:t>
            </a:r>
          </a:p>
          <a:p>
            <a:pPr algn="l" defTabSz="262889">
              <a:defRPr b="1" sz="2250">
                <a:latin typeface="Helvetica"/>
                <a:ea typeface="Helvetica"/>
                <a:cs typeface="Helvetica"/>
                <a:sym typeface="Helvetica"/>
              </a:defRPr>
            </a:pPr>
            <a:r>
              <a:t> </a:t>
            </a:r>
          </a:p>
          <a:p>
            <a:pPr algn="l" defTabSz="262889">
              <a:defRPr b="1" sz="2250">
                <a:latin typeface="Helvetica"/>
                <a:ea typeface="Helvetica"/>
                <a:cs typeface="Helvetica"/>
                <a:sym typeface="Helvetica"/>
              </a:defRPr>
            </a:pPr>
            <a:r>
              <a:t>What do you think will happen next?</a:t>
            </a:r>
          </a:p>
        </p:txBody>
      </p:sp>
      <p:sp>
        <p:nvSpPr>
          <p:cNvPr id="143" name="&quot;Oh, I wish I could, &quot; he said. &quot;I do wish I could. But I don't think I could manage it on these silly old legs of mine. I've gone too far already.&quot; My mother stood there chewing her lower lip. She was beginning to melt a bit, I could see that. And the i"/>
          <p:cNvSpPr txBox="1"/>
          <p:nvPr>
            <p:ph type="body" idx="1"/>
          </p:nvPr>
        </p:nvSpPr>
        <p:spPr>
          <a:prstGeom prst="rect">
            <a:avLst/>
          </a:prstGeom>
        </p:spPr>
        <p:txBody>
          <a:bodyPr/>
          <a:lstStyle/>
          <a:p>
            <a:pPr marL="0" indent="0" defTabSz="443484">
              <a:spcBef>
                <a:spcPts val="400"/>
              </a:spcBef>
              <a:buSzTx/>
              <a:buNone/>
              <a:defRPr sz="2037">
                <a:latin typeface="Calibri"/>
                <a:ea typeface="Calibri"/>
                <a:cs typeface="Calibri"/>
                <a:sym typeface="Calibri"/>
              </a:defRPr>
            </a:pPr>
            <a:r>
              <a:t>"Oh, I wish I could, " he said. "I do wish I could. But I don't think I could manage it on these silly old legs of mine. I've gone too far already." My mother stood there </a:t>
            </a:r>
            <a:r>
              <a:rPr u="sng"/>
              <a:t>chewing her lower lip</a:t>
            </a:r>
            <a:r>
              <a:t>. She was beginning to melt a bit, I could see that. And the idea of getting an umbrella to shelter under </a:t>
            </a:r>
            <a:r>
              <a:rPr u="sng"/>
              <a:t>must have tempted her</a:t>
            </a:r>
            <a:r>
              <a:t> a good deal. </a:t>
            </a:r>
          </a:p>
          <a:p>
            <a:pPr marL="0" indent="0" defTabSz="443484">
              <a:spcBef>
                <a:spcPts val="400"/>
              </a:spcBef>
              <a:buSzTx/>
              <a:buNone/>
              <a:defRPr sz="2037">
                <a:latin typeface="Calibri"/>
                <a:ea typeface="Calibri"/>
                <a:cs typeface="Calibri"/>
                <a:sym typeface="Calibri"/>
              </a:defRPr>
            </a:pPr>
            <a:endParaRPr>
              <a:latin typeface="Times New Roman"/>
              <a:ea typeface="Times New Roman"/>
              <a:cs typeface="Times New Roman"/>
              <a:sym typeface="Times New Roman"/>
            </a:endParaRPr>
          </a:p>
          <a:p>
            <a:pPr marL="0" indent="0" defTabSz="443484">
              <a:spcBef>
                <a:spcPts val="400"/>
              </a:spcBef>
              <a:buSzTx/>
              <a:buNone/>
              <a:defRPr sz="2037">
                <a:latin typeface="Calibri"/>
                <a:ea typeface="Calibri"/>
                <a:cs typeface="Calibri"/>
                <a:sym typeface="Calibri"/>
              </a:defRPr>
            </a:pPr>
            <a:r>
              <a:t>"It's a lovely umbrella," the little man said. "So I’ve noticed," my mother said.</a:t>
            </a:r>
            <a:br/>
            <a:r>
              <a:t>"It's silk, " he said. "I can see that." "Then why don't you take it, madam," he said. "It cost me over twenty pounds, I promise you. But that's of no importance so long as I can get home and rest these old legs of mine." </a:t>
            </a:r>
          </a:p>
          <a:p>
            <a:pPr marL="0" indent="0" defTabSz="443484">
              <a:spcBef>
                <a:spcPts val="400"/>
              </a:spcBef>
              <a:buSzTx/>
              <a:buNone/>
              <a:defRPr sz="2037">
                <a:latin typeface="Calibri"/>
                <a:ea typeface="Calibri"/>
                <a:cs typeface="Calibri"/>
                <a:sym typeface="Calibri"/>
              </a:defRPr>
            </a:pPr>
          </a:p>
          <a:p>
            <a:pPr marL="0" indent="0" defTabSz="443484">
              <a:spcBef>
                <a:spcPts val="400"/>
              </a:spcBef>
              <a:buSzTx/>
              <a:buNone/>
              <a:defRPr sz="2037">
                <a:latin typeface="Calibri"/>
                <a:ea typeface="Calibri"/>
                <a:cs typeface="Calibri"/>
                <a:sym typeface="Calibri"/>
              </a:defRPr>
            </a:pPr>
            <a:r>
              <a:t>I saw my mother's hand feeling for the </a:t>
            </a:r>
            <a:r>
              <a:rPr u="sng"/>
              <a:t>clasp</a:t>
            </a:r>
            <a:r>
              <a:t> on her purse. She saw me watching her. I was giving her one of my own frosty-nosed looks this time and she knew exactly what I was telling her. My mother paused, and then she said to the little man, "I don't think it's quite right that I should take a silk umbrella from you worth twenty pounds. I think I'd just better give you </a:t>
            </a:r>
            <a:r>
              <a:rPr u="sng"/>
              <a:t>the taxi- fare</a:t>
            </a:r>
            <a:r>
              <a:t> and be done with it." </a:t>
            </a:r>
          </a:p>
          <a:p>
            <a:pPr marL="0" indent="0" defTabSz="443484">
              <a:spcBef>
                <a:spcPts val="400"/>
              </a:spcBef>
              <a:buSzTx/>
              <a:buNone/>
              <a:defRPr sz="2037">
                <a:latin typeface="Calibri"/>
                <a:ea typeface="Calibri"/>
                <a:cs typeface="Calibri"/>
                <a:sym typeface="Calibri"/>
              </a:defRPr>
            </a:pPr>
          </a:p>
          <a:p>
            <a:pPr marL="0" indent="0" defTabSz="443484">
              <a:spcBef>
                <a:spcPts val="400"/>
              </a:spcBef>
              <a:buSzTx/>
              <a:buNone/>
              <a:defRPr sz="2037">
                <a:latin typeface="Calibri"/>
                <a:ea typeface="Calibri"/>
                <a:cs typeface="Calibri"/>
                <a:sym typeface="Calibri"/>
              </a:defRPr>
            </a:pPr>
            <a:r>
              <a:t>"No, no, no!" he cried. "It's out of the question! I wouldn't dream of it! Not in a million years! I would never </a:t>
            </a:r>
            <a:r>
              <a:rPr u="sng"/>
              <a:t>accept</a:t>
            </a:r>
            <a:r>
              <a:t> money from you like that! Take the umbrella, dear lady, and keep the rain off your shoulders!" My mother gave me </a:t>
            </a:r>
            <a:r>
              <a:rPr u="sng"/>
              <a:t>a triumphant sideways look</a:t>
            </a:r>
            <a:r>
              <a:t>.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42"/>
                                        </p:tgtEl>
                                        <p:attrNameLst>
                                          <p:attrName>style.visibility</p:attrName>
                                        </p:attrNameLst>
                                      </p:cBhvr>
                                      <p:to>
                                        <p:strVal val="visible"/>
                                      </p:to>
                                    </p:set>
                                    <p:anim calcmode="lin" valueType="num">
                                      <p:cBhvr>
                                        <p:cTn id="7" dur="1000" fill="hold"/>
                                        <p:tgtEl>
                                          <p:spTgt spid="142"/>
                                        </p:tgtEl>
                                        <p:attrNameLst>
                                          <p:attrName>ppt_x</p:attrName>
                                        </p:attrNameLst>
                                      </p:cBhvr>
                                      <p:tavLst>
                                        <p:tav tm="0">
                                          <p:val>
                                            <p:strVal val="0-#ppt_w/2"/>
                                          </p:val>
                                        </p:tav>
                                        <p:tav tm="100000">
                                          <p:val>
                                            <p:strVal val="#ppt_x"/>
                                          </p:val>
                                        </p:tav>
                                      </p:tavLst>
                                    </p:anim>
                                    <p:anim calcmode="lin" valueType="num">
                                      <p:cBhvr>
                                        <p:cTn id="8" dur="1000" fill="hold"/>
                                        <p:tgtEl>
                                          <p:spTgt spid="1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2"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 name="What do we wonder about, that needs clearing out? Do we understand the underlined words and phrases?…"/>
          <p:cNvSpPr txBox="1"/>
          <p:nvPr>
            <p:ph type="title"/>
          </p:nvPr>
        </p:nvSpPr>
        <p:spPr>
          <a:prstGeom prst="rect">
            <a:avLst/>
          </a:prstGeom>
        </p:spPr>
        <p:txBody>
          <a:bodyPr/>
          <a:lstStyle/>
          <a:p>
            <a:pPr algn="l" defTabSz="262889">
              <a:defRPr b="1" sz="2250">
                <a:latin typeface="Helvetica"/>
                <a:ea typeface="Helvetica"/>
                <a:cs typeface="Helvetica"/>
                <a:sym typeface="Helvetica"/>
              </a:defRPr>
            </a:pPr>
            <a:r>
              <a:t>What do we wonder about, that needs clearing out? Do we understand the underlined words and phrases?</a:t>
            </a:r>
          </a:p>
          <a:p>
            <a:pPr algn="l" defTabSz="262889">
              <a:defRPr b="1" sz="2250">
                <a:latin typeface="Helvetica"/>
                <a:ea typeface="Helvetica"/>
                <a:cs typeface="Helvetica"/>
                <a:sym typeface="Helvetica"/>
              </a:defRPr>
            </a:pPr>
          </a:p>
          <a:p>
            <a:pPr algn="l" defTabSz="262889">
              <a:defRPr b="1" sz="2250">
                <a:latin typeface="Helvetica"/>
                <a:ea typeface="Helvetica"/>
                <a:cs typeface="Helvetica"/>
                <a:sym typeface="Helvetica"/>
              </a:defRPr>
            </a:pPr>
            <a:r>
              <a:t>What do we know now? Can you summarize?</a:t>
            </a:r>
          </a:p>
          <a:p>
            <a:pPr algn="l" defTabSz="262889">
              <a:defRPr b="1" sz="2250">
                <a:latin typeface="Helvetica"/>
                <a:ea typeface="Helvetica"/>
                <a:cs typeface="Helvetica"/>
                <a:sym typeface="Helvetica"/>
              </a:defRPr>
            </a:pPr>
            <a:r>
              <a:t> </a:t>
            </a:r>
          </a:p>
          <a:p>
            <a:pPr algn="l" defTabSz="262889">
              <a:defRPr b="1" sz="2250">
                <a:latin typeface="Helvetica"/>
                <a:ea typeface="Helvetica"/>
                <a:cs typeface="Helvetica"/>
                <a:sym typeface="Helvetica"/>
              </a:defRPr>
            </a:pPr>
            <a:r>
              <a:t>What do you think will happen next?</a:t>
            </a:r>
          </a:p>
        </p:txBody>
      </p:sp>
      <p:sp>
        <p:nvSpPr>
          <p:cNvPr id="146" name="There you are, she was telling me. You're wrong. He wants me to have it.…"/>
          <p:cNvSpPr txBox="1"/>
          <p:nvPr>
            <p:ph type="body" idx="1"/>
          </p:nvPr>
        </p:nvSpPr>
        <p:spPr>
          <a:prstGeom prst="rect">
            <a:avLst/>
          </a:prstGeom>
        </p:spPr>
        <p:txBody>
          <a:bodyPr/>
          <a:lstStyle/>
          <a:p>
            <a:pPr marL="0" indent="0" defTabSz="406908">
              <a:spcBef>
                <a:spcPts val="400"/>
              </a:spcBef>
              <a:buSzTx/>
              <a:buNone/>
              <a:defRPr sz="2046">
                <a:latin typeface="Calibri"/>
                <a:ea typeface="Calibri"/>
                <a:cs typeface="Calibri"/>
                <a:sym typeface="Calibri"/>
              </a:defRPr>
            </a:pPr>
            <a:r>
              <a:t>There you are, she was telling me. You're wrong. He wants me to have it. </a:t>
            </a:r>
            <a:endParaRPr>
              <a:latin typeface="Times New Roman"/>
              <a:ea typeface="Times New Roman"/>
              <a:cs typeface="Times New Roman"/>
              <a:sym typeface="Times New Roman"/>
            </a:endParaRPr>
          </a:p>
          <a:p>
            <a:pPr marL="0" indent="0" defTabSz="406908">
              <a:spcBef>
                <a:spcPts val="400"/>
              </a:spcBef>
              <a:buSzTx/>
              <a:buNone/>
              <a:defRPr sz="2046">
                <a:latin typeface="Calibri"/>
                <a:ea typeface="Calibri"/>
                <a:cs typeface="Calibri"/>
                <a:sym typeface="Calibri"/>
              </a:defRPr>
            </a:pPr>
            <a:r>
              <a:t>She fished into her purse and took out a pound note. </a:t>
            </a:r>
          </a:p>
          <a:p>
            <a:pPr marL="0" indent="0" defTabSz="406908">
              <a:spcBef>
                <a:spcPts val="400"/>
              </a:spcBef>
              <a:buSzTx/>
              <a:buNone/>
              <a:defRPr sz="2046">
                <a:latin typeface="Calibri"/>
                <a:ea typeface="Calibri"/>
                <a:cs typeface="Calibri"/>
                <a:sym typeface="Calibri"/>
              </a:defRPr>
            </a:pPr>
            <a:endParaRPr>
              <a:latin typeface="Times New Roman"/>
              <a:ea typeface="Times New Roman"/>
              <a:cs typeface="Times New Roman"/>
              <a:sym typeface="Times New Roman"/>
            </a:endParaRPr>
          </a:p>
          <a:p>
            <a:pPr marL="0" indent="0" defTabSz="406908">
              <a:spcBef>
                <a:spcPts val="400"/>
              </a:spcBef>
              <a:buSzTx/>
              <a:buNone/>
              <a:defRPr sz="2046">
                <a:latin typeface="Calibri"/>
                <a:ea typeface="Calibri"/>
                <a:cs typeface="Calibri"/>
                <a:sym typeface="Calibri"/>
              </a:defRPr>
            </a:pPr>
            <a:r>
              <a:t>She held it out to the little man. He took it and handed her the umbrella. </a:t>
            </a:r>
            <a:r>
              <a:rPr u="sng"/>
              <a:t>He pocketed the pound</a:t>
            </a:r>
            <a:r>
              <a:t>, raised his hat, gave </a:t>
            </a:r>
            <a:r>
              <a:rPr u="sng"/>
              <a:t>a quick bow</a:t>
            </a:r>
            <a:r>
              <a:t> from the waist, and said. "Thank you, madam, thank you. " Then he was gone. </a:t>
            </a:r>
          </a:p>
          <a:p>
            <a:pPr marL="0" indent="0" defTabSz="406908">
              <a:spcBef>
                <a:spcPts val="400"/>
              </a:spcBef>
              <a:buSzTx/>
              <a:buNone/>
              <a:defRPr sz="2046">
                <a:latin typeface="Calibri"/>
                <a:ea typeface="Calibri"/>
                <a:cs typeface="Calibri"/>
                <a:sym typeface="Calibri"/>
              </a:defRPr>
            </a:pPr>
            <a:endParaRPr>
              <a:latin typeface="Times New Roman"/>
              <a:ea typeface="Times New Roman"/>
              <a:cs typeface="Times New Roman"/>
              <a:sym typeface="Times New Roman"/>
            </a:endParaRPr>
          </a:p>
          <a:p>
            <a:pPr marL="0" indent="0" defTabSz="406908">
              <a:spcBef>
                <a:spcPts val="400"/>
              </a:spcBef>
              <a:buSzTx/>
              <a:buNone/>
              <a:defRPr sz="2046">
                <a:latin typeface="Calibri"/>
                <a:ea typeface="Calibri"/>
                <a:cs typeface="Calibri"/>
                <a:sym typeface="Calibri"/>
              </a:defRPr>
            </a:pPr>
            <a:r>
              <a:t>"Come under here and keep dry, darling," my mother said. "Aren't we lucky. I've never had a silk umbrella before. </a:t>
            </a:r>
            <a:r>
              <a:rPr u="sng"/>
              <a:t>I couldn't afford it.</a:t>
            </a:r>
            <a:r>
              <a:t>" "Why were you s</a:t>
            </a:r>
            <a:r>
              <a:rPr u="sng"/>
              <a:t>o horrid</a:t>
            </a:r>
            <a:r>
              <a:t> to him in the beginning?" I asked. </a:t>
            </a:r>
            <a:endParaRPr>
              <a:latin typeface="Times New Roman"/>
              <a:ea typeface="Times New Roman"/>
              <a:cs typeface="Times New Roman"/>
              <a:sym typeface="Times New Roman"/>
            </a:endParaRPr>
          </a:p>
          <a:p>
            <a:pPr marL="0" indent="0" defTabSz="406908">
              <a:spcBef>
                <a:spcPts val="400"/>
              </a:spcBef>
              <a:buSzTx/>
              <a:buNone/>
              <a:defRPr sz="2046">
                <a:latin typeface="Calibri"/>
                <a:ea typeface="Calibri"/>
                <a:cs typeface="Calibri"/>
                <a:sym typeface="Calibri"/>
              </a:defRPr>
            </a:pPr>
            <a:r>
              <a:t>"I wanted to satisfy myself he wasn't</a:t>
            </a:r>
            <a:r>
              <a:rPr u="sng"/>
              <a:t> a trickster</a:t>
            </a:r>
            <a:r>
              <a:t>," she said. " And I did. He was a gentleman. I'm very pleased I was able to help him." "Yes, mummy," I said. </a:t>
            </a:r>
          </a:p>
          <a:p>
            <a:pPr marL="0" indent="0" defTabSz="406908">
              <a:spcBef>
                <a:spcPts val="400"/>
              </a:spcBef>
              <a:buSzTx/>
              <a:buNone/>
              <a:defRPr sz="2046">
                <a:latin typeface="Calibri"/>
                <a:ea typeface="Calibri"/>
                <a:cs typeface="Calibri"/>
                <a:sym typeface="Calibri"/>
              </a:defRPr>
            </a:pPr>
            <a:endParaRPr>
              <a:latin typeface="Times New Roman"/>
              <a:ea typeface="Times New Roman"/>
              <a:cs typeface="Times New Roman"/>
              <a:sym typeface="Times New Roman"/>
            </a:endParaRPr>
          </a:p>
          <a:p>
            <a:pPr marL="0" indent="0" defTabSz="406908">
              <a:spcBef>
                <a:spcPts val="400"/>
              </a:spcBef>
              <a:buSzTx/>
              <a:buNone/>
              <a:defRPr sz="2046">
                <a:latin typeface="Calibri"/>
                <a:ea typeface="Calibri"/>
                <a:cs typeface="Calibri"/>
                <a:sym typeface="Calibri"/>
              </a:defRPr>
            </a:pPr>
            <a:r>
              <a:t>"A real gentleman," she went on. "</a:t>
            </a:r>
            <a:r>
              <a:rPr u="sng"/>
              <a:t>Wealthy</a:t>
            </a:r>
            <a:r>
              <a:t>, too, otherwise he wouldn't have had a silk umbrella. I shouldn't be surprised if he isn't </a:t>
            </a:r>
            <a:r>
              <a:rPr u="sng"/>
              <a:t>a titled person</a:t>
            </a:r>
            <a:r>
              <a:t>. </a:t>
            </a:r>
            <a:r>
              <a:rPr u="sng"/>
              <a:t>Sir</a:t>
            </a:r>
            <a:r>
              <a:t> Harry Goldsworthy or something like that." "Yes, mummy." "This will be a good lesson to you," she went on. </a:t>
            </a:r>
          </a:p>
          <a:p>
            <a:pPr marL="0" indent="0" defTabSz="406908">
              <a:spcBef>
                <a:spcPts val="400"/>
              </a:spcBef>
              <a:buSzTx/>
              <a:buNone/>
              <a:defRPr sz="2046">
                <a:latin typeface="Calibri"/>
                <a:ea typeface="Calibri"/>
                <a:cs typeface="Calibri"/>
                <a:sym typeface="Calibri"/>
              </a:defRPr>
            </a:pPr>
            <a:endParaRPr>
              <a:latin typeface="Times New Roman"/>
              <a:ea typeface="Times New Roman"/>
              <a:cs typeface="Times New Roman"/>
              <a:sym typeface="Times New Roman"/>
            </a:endParaRPr>
          </a:p>
          <a:p>
            <a:pPr marL="0" indent="0" defTabSz="406908">
              <a:spcBef>
                <a:spcPts val="0"/>
              </a:spcBef>
              <a:buSzTx/>
              <a:buNone/>
              <a:defRPr sz="1068">
                <a:latin typeface="Calibri"/>
                <a:ea typeface="Calibri"/>
                <a:cs typeface="Calibri"/>
                <a:sym typeface="Calibri"/>
              </a:defRPr>
            </a:pPr>
            <a:r>
              <a:rPr sz="2046"/>
              <a:t>"</a:t>
            </a:r>
            <a:r>
              <a:rPr sz="2046" u="sng"/>
              <a:t>Never rush things</a:t>
            </a:r>
            <a:r>
              <a:rPr sz="2046"/>
              <a:t>. Always take your time when you are </a:t>
            </a:r>
            <a:r>
              <a:rPr sz="2046" u="sng"/>
              <a:t>summing someone up</a:t>
            </a:r>
            <a:r>
              <a:rPr sz="2046"/>
              <a:t>. Then you'll never make mistakes." "There he goes," I said. "Look." "Where?" "Over there. He's crossing the street.</a:t>
            </a:r>
            <a:r>
              <a:t>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45"/>
                                        </p:tgtEl>
                                        <p:attrNameLst>
                                          <p:attrName>style.visibility</p:attrName>
                                        </p:attrNameLst>
                                      </p:cBhvr>
                                      <p:to>
                                        <p:strVal val="visible"/>
                                      </p:to>
                                    </p:set>
                                    <p:anim calcmode="lin" valueType="num">
                                      <p:cBhvr>
                                        <p:cTn id="7" dur="1000" fill="hold"/>
                                        <p:tgtEl>
                                          <p:spTgt spid="145"/>
                                        </p:tgtEl>
                                        <p:attrNameLst>
                                          <p:attrName>ppt_x</p:attrName>
                                        </p:attrNameLst>
                                      </p:cBhvr>
                                      <p:tavLst>
                                        <p:tav tm="0">
                                          <p:val>
                                            <p:strVal val="0-#ppt_w/2"/>
                                          </p:val>
                                        </p:tav>
                                        <p:tav tm="100000">
                                          <p:val>
                                            <p:strVal val="#ppt_x"/>
                                          </p:val>
                                        </p:tav>
                                      </p:tavLst>
                                    </p:anim>
                                    <p:anim calcmode="lin" valueType="num">
                                      <p:cBhvr>
                                        <p:cTn id="8" dur="1000" fill="hold"/>
                                        <p:tgtEl>
                                          <p:spTgt spid="1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5"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What do we wonder about, that needs clearing out? Do we understand the underlined words and phrases?…"/>
          <p:cNvSpPr txBox="1"/>
          <p:nvPr>
            <p:ph type="title"/>
          </p:nvPr>
        </p:nvSpPr>
        <p:spPr>
          <a:prstGeom prst="rect">
            <a:avLst/>
          </a:prstGeom>
        </p:spPr>
        <p:txBody>
          <a:bodyPr/>
          <a:lstStyle/>
          <a:p>
            <a:pPr algn="l" defTabSz="262889">
              <a:defRPr b="1" sz="2250">
                <a:latin typeface="Helvetica"/>
                <a:ea typeface="Helvetica"/>
                <a:cs typeface="Helvetica"/>
                <a:sym typeface="Helvetica"/>
              </a:defRPr>
            </a:pPr>
            <a:r>
              <a:t>What do we wonder about, that needs clearing out? Do we understand the underlined words and phrases?</a:t>
            </a:r>
          </a:p>
          <a:p>
            <a:pPr algn="l" defTabSz="262889">
              <a:defRPr b="1" sz="2250">
                <a:latin typeface="Helvetica"/>
                <a:ea typeface="Helvetica"/>
                <a:cs typeface="Helvetica"/>
                <a:sym typeface="Helvetica"/>
              </a:defRPr>
            </a:pPr>
          </a:p>
          <a:p>
            <a:pPr algn="l" defTabSz="262889">
              <a:defRPr b="1" sz="2250">
                <a:latin typeface="Helvetica"/>
                <a:ea typeface="Helvetica"/>
                <a:cs typeface="Helvetica"/>
                <a:sym typeface="Helvetica"/>
              </a:defRPr>
            </a:pPr>
            <a:r>
              <a:t>What do we know now? Can you summarize?</a:t>
            </a:r>
          </a:p>
          <a:p>
            <a:pPr algn="l" defTabSz="262889">
              <a:defRPr b="1" sz="2250">
                <a:latin typeface="Helvetica"/>
                <a:ea typeface="Helvetica"/>
                <a:cs typeface="Helvetica"/>
                <a:sym typeface="Helvetica"/>
              </a:defRPr>
            </a:pPr>
            <a:r>
              <a:t> </a:t>
            </a:r>
          </a:p>
          <a:p>
            <a:pPr algn="l" defTabSz="262889">
              <a:defRPr b="1" sz="2250">
                <a:latin typeface="Helvetica"/>
                <a:ea typeface="Helvetica"/>
                <a:cs typeface="Helvetica"/>
                <a:sym typeface="Helvetica"/>
              </a:defRPr>
            </a:pPr>
            <a:r>
              <a:t>What do you think will happen next?</a:t>
            </a:r>
          </a:p>
        </p:txBody>
      </p:sp>
      <p:sp>
        <p:nvSpPr>
          <p:cNvPr id="149" name="Goodness, mummy, what a hurry he's in.&quot; We watched the little man as he dodged nimbly in and out of the traffic. When he reached the other side of the street, he turned left, walking very fast.…"/>
          <p:cNvSpPr txBox="1"/>
          <p:nvPr>
            <p:ph type="body" idx="1"/>
          </p:nvPr>
        </p:nvSpPr>
        <p:spPr>
          <a:prstGeom prst="rect">
            <a:avLst/>
          </a:prstGeom>
        </p:spPr>
        <p:txBody>
          <a:bodyPr/>
          <a:lstStyle/>
          <a:p>
            <a:pPr marL="0" indent="0" defTabSz="448055">
              <a:spcBef>
                <a:spcPts val="400"/>
              </a:spcBef>
              <a:buSzTx/>
              <a:buNone/>
              <a:defRPr sz="2450">
                <a:latin typeface="Calibri"/>
                <a:ea typeface="Calibri"/>
                <a:cs typeface="Calibri"/>
                <a:sym typeface="Calibri"/>
              </a:defRPr>
            </a:pPr>
            <a:r>
              <a:t>Goodness, mummy, what </a:t>
            </a:r>
            <a:r>
              <a:rPr u="sng"/>
              <a:t>a hurry</a:t>
            </a:r>
            <a:r>
              <a:t> he's in." We watched the little man as he </a:t>
            </a:r>
            <a:r>
              <a:rPr u="sng"/>
              <a:t>dodged nimbly</a:t>
            </a:r>
            <a:r>
              <a:t> in and out of the traffic. When he reached the other side of the street, he turned left, walking very fast. </a:t>
            </a:r>
          </a:p>
          <a:p>
            <a:pPr marL="0" indent="0" defTabSz="448055">
              <a:spcBef>
                <a:spcPts val="400"/>
              </a:spcBef>
              <a:buSzTx/>
              <a:buNone/>
              <a:defRPr sz="2450">
                <a:latin typeface="Calibri"/>
                <a:ea typeface="Calibri"/>
                <a:cs typeface="Calibri"/>
                <a:sym typeface="Calibri"/>
              </a:defRPr>
            </a:pPr>
            <a:endParaRPr>
              <a:latin typeface="Times New Roman"/>
              <a:ea typeface="Times New Roman"/>
              <a:cs typeface="Times New Roman"/>
              <a:sym typeface="Times New Roman"/>
            </a:endParaRPr>
          </a:p>
          <a:p>
            <a:pPr marL="0" indent="0" defTabSz="448055">
              <a:spcBef>
                <a:spcPts val="400"/>
              </a:spcBef>
              <a:buSzTx/>
              <a:buNone/>
              <a:defRPr sz="2450">
                <a:latin typeface="Calibri"/>
                <a:ea typeface="Calibri"/>
                <a:cs typeface="Calibri"/>
                <a:sym typeface="Calibri"/>
              </a:defRPr>
            </a:pPr>
            <a:r>
              <a:t>"He doesn't look very tired to me, does he to you, mummy?" My mother didn't answer. "He doesn't look as though he's trying to get a taxi, either," I said. </a:t>
            </a:r>
          </a:p>
          <a:p>
            <a:pPr marL="0" indent="0" defTabSz="448055">
              <a:spcBef>
                <a:spcPts val="400"/>
              </a:spcBef>
              <a:buSzTx/>
              <a:buNone/>
              <a:defRPr sz="2450">
                <a:latin typeface="Calibri"/>
                <a:ea typeface="Calibri"/>
                <a:cs typeface="Calibri"/>
                <a:sym typeface="Calibri"/>
              </a:defRPr>
            </a:pPr>
            <a:endParaRPr>
              <a:latin typeface="Times New Roman"/>
              <a:ea typeface="Times New Roman"/>
              <a:cs typeface="Times New Roman"/>
              <a:sym typeface="Times New Roman"/>
            </a:endParaRPr>
          </a:p>
          <a:p>
            <a:pPr marL="0" indent="0" defTabSz="448055">
              <a:spcBef>
                <a:spcPts val="400"/>
              </a:spcBef>
              <a:buSzTx/>
              <a:buNone/>
              <a:defRPr sz="2450">
                <a:latin typeface="Calibri"/>
                <a:ea typeface="Calibri"/>
                <a:cs typeface="Calibri"/>
                <a:sym typeface="Calibri"/>
              </a:defRPr>
            </a:pPr>
            <a:r>
              <a:t>My mother was standing very </a:t>
            </a:r>
            <a:r>
              <a:rPr u="sng"/>
              <a:t>still and stiff</a:t>
            </a:r>
            <a:r>
              <a:t>, staring across the street at the little man. We could see him clearly. He was in a terrific hurry. He was </a:t>
            </a:r>
            <a:r>
              <a:rPr u="sng"/>
              <a:t>bustling</a:t>
            </a:r>
            <a:r>
              <a:t> along the pavement, sidestepping the other </a:t>
            </a:r>
            <a:r>
              <a:rPr u="sng"/>
              <a:t>pedestrians</a:t>
            </a:r>
            <a:r>
              <a:t> and swinging his arms like a soldier on the march. </a:t>
            </a:r>
          </a:p>
          <a:p>
            <a:pPr marL="0" indent="0" defTabSz="448055">
              <a:spcBef>
                <a:spcPts val="400"/>
              </a:spcBef>
              <a:buSzTx/>
              <a:buNone/>
              <a:defRPr sz="2450">
                <a:latin typeface="Calibri"/>
                <a:ea typeface="Calibri"/>
                <a:cs typeface="Calibri"/>
                <a:sym typeface="Calibri"/>
              </a:defRPr>
            </a:pPr>
            <a:endParaRPr>
              <a:latin typeface="Times New Roman"/>
              <a:ea typeface="Times New Roman"/>
              <a:cs typeface="Times New Roman"/>
              <a:sym typeface="Times New Roman"/>
            </a:endParaRPr>
          </a:p>
          <a:p>
            <a:pPr marL="0" indent="0" defTabSz="448055">
              <a:spcBef>
                <a:spcPts val="400"/>
              </a:spcBef>
              <a:buSzTx/>
              <a:buNone/>
              <a:defRPr sz="2450">
                <a:latin typeface="Calibri"/>
                <a:ea typeface="Calibri"/>
                <a:cs typeface="Calibri"/>
                <a:sym typeface="Calibri"/>
              </a:defRPr>
            </a:pPr>
            <a:r>
              <a:t>"He's up to something," my mother said, stony-faced. </a:t>
            </a:r>
            <a:endParaRPr>
              <a:latin typeface="Times New Roman"/>
              <a:ea typeface="Times New Roman"/>
              <a:cs typeface="Times New Roman"/>
              <a:sym typeface="Times New Roman"/>
            </a:endParaRPr>
          </a:p>
          <a:p>
            <a:pPr marL="0" indent="0" defTabSz="448055">
              <a:spcBef>
                <a:spcPts val="400"/>
              </a:spcBef>
              <a:buSzTx/>
              <a:buNone/>
              <a:defRPr sz="2450">
                <a:latin typeface="Calibri"/>
                <a:ea typeface="Calibri"/>
                <a:cs typeface="Calibri"/>
                <a:sym typeface="Calibri"/>
              </a:defRPr>
            </a:pPr>
            <a:r>
              <a:t>"But what?" "I don't know,"</a:t>
            </a:r>
            <a:r>
              <a:rPr u="sng"/>
              <a:t> my mother snapped</a:t>
            </a:r>
            <a:r>
              <a:t>. "But I’m going to find out. Come with me." She took my arm and we crossed the street together. Then we turned left.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48"/>
                                        </p:tgtEl>
                                        <p:attrNameLst>
                                          <p:attrName>style.visibility</p:attrName>
                                        </p:attrNameLst>
                                      </p:cBhvr>
                                      <p:to>
                                        <p:strVal val="visible"/>
                                      </p:to>
                                    </p:set>
                                    <p:anim calcmode="lin" valueType="num">
                                      <p:cBhvr>
                                        <p:cTn id="7" dur="1000" fill="hold"/>
                                        <p:tgtEl>
                                          <p:spTgt spid="148"/>
                                        </p:tgtEl>
                                        <p:attrNameLst>
                                          <p:attrName>ppt_x</p:attrName>
                                        </p:attrNameLst>
                                      </p:cBhvr>
                                      <p:tavLst>
                                        <p:tav tm="0">
                                          <p:val>
                                            <p:strVal val="0-#ppt_w/2"/>
                                          </p:val>
                                        </p:tav>
                                        <p:tav tm="100000">
                                          <p:val>
                                            <p:strVal val="#ppt_x"/>
                                          </p:val>
                                        </p:tav>
                                      </p:tavLst>
                                    </p:anim>
                                    <p:anim calcmode="lin" valueType="num">
                                      <p:cBhvr>
                                        <p:cTn id="8" dur="1000" fill="hold"/>
                                        <p:tgtEl>
                                          <p:spTgt spid="1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8" grpId="1"/>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What do we wonder about, that needs clearing out? Do we understand the underlined words and phrases?…"/>
          <p:cNvSpPr txBox="1"/>
          <p:nvPr>
            <p:ph type="title"/>
          </p:nvPr>
        </p:nvSpPr>
        <p:spPr>
          <a:prstGeom prst="rect">
            <a:avLst/>
          </a:prstGeom>
        </p:spPr>
        <p:txBody>
          <a:bodyPr/>
          <a:lstStyle/>
          <a:p>
            <a:pPr algn="l" defTabSz="262889">
              <a:defRPr b="1" sz="2250">
                <a:latin typeface="Helvetica"/>
                <a:ea typeface="Helvetica"/>
                <a:cs typeface="Helvetica"/>
                <a:sym typeface="Helvetica"/>
              </a:defRPr>
            </a:pPr>
            <a:r>
              <a:t>What do we wonder about, that needs clearing out? Do we understand the underlined words and phrases?</a:t>
            </a:r>
          </a:p>
          <a:p>
            <a:pPr algn="l" defTabSz="262889">
              <a:defRPr b="1" sz="2250">
                <a:latin typeface="Helvetica"/>
                <a:ea typeface="Helvetica"/>
                <a:cs typeface="Helvetica"/>
                <a:sym typeface="Helvetica"/>
              </a:defRPr>
            </a:pPr>
          </a:p>
          <a:p>
            <a:pPr algn="l" defTabSz="262889">
              <a:defRPr b="1" sz="2250">
                <a:latin typeface="Helvetica"/>
                <a:ea typeface="Helvetica"/>
                <a:cs typeface="Helvetica"/>
                <a:sym typeface="Helvetica"/>
              </a:defRPr>
            </a:pPr>
            <a:r>
              <a:t>What do we know now? Can you summarize?</a:t>
            </a:r>
          </a:p>
          <a:p>
            <a:pPr algn="l" defTabSz="262889">
              <a:defRPr b="1" sz="2250">
                <a:latin typeface="Helvetica"/>
                <a:ea typeface="Helvetica"/>
                <a:cs typeface="Helvetica"/>
                <a:sym typeface="Helvetica"/>
              </a:defRPr>
            </a:pPr>
            <a:r>
              <a:t> </a:t>
            </a:r>
          </a:p>
          <a:p>
            <a:pPr algn="l" defTabSz="262889">
              <a:defRPr b="1" sz="2250">
                <a:latin typeface="Helvetica"/>
                <a:ea typeface="Helvetica"/>
                <a:cs typeface="Helvetica"/>
                <a:sym typeface="Helvetica"/>
              </a:defRPr>
            </a:pPr>
            <a:r>
              <a:t>What do you think will happen next?</a:t>
            </a:r>
          </a:p>
        </p:txBody>
      </p:sp>
      <p:sp>
        <p:nvSpPr>
          <p:cNvPr id="152" name="&quot;Can you see him?&quot; my mother asked.…"/>
          <p:cNvSpPr txBox="1"/>
          <p:nvPr>
            <p:ph type="body" idx="1"/>
          </p:nvPr>
        </p:nvSpPr>
        <p:spPr>
          <a:prstGeom prst="rect">
            <a:avLst/>
          </a:prstGeom>
        </p:spPr>
        <p:txBody>
          <a:bodyPr/>
          <a:lstStyle/>
          <a:p>
            <a:pPr marL="0" indent="0" defTabSz="397763">
              <a:spcBef>
                <a:spcPts val="400"/>
              </a:spcBef>
              <a:buSzTx/>
              <a:buNone/>
              <a:defRPr sz="1827">
                <a:latin typeface="Calibri"/>
                <a:ea typeface="Calibri"/>
                <a:cs typeface="Calibri"/>
                <a:sym typeface="Calibri"/>
              </a:defRPr>
            </a:pPr>
            <a:r>
              <a:t>"Can you see him?" my mother asked. </a:t>
            </a:r>
            <a:endParaRPr>
              <a:latin typeface="Times New Roman"/>
              <a:ea typeface="Times New Roman"/>
              <a:cs typeface="Times New Roman"/>
              <a:sym typeface="Times New Roman"/>
            </a:endParaRPr>
          </a:p>
          <a:p>
            <a:pPr marL="0" indent="0" defTabSz="397763">
              <a:spcBef>
                <a:spcPts val="400"/>
              </a:spcBef>
              <a:buSzTx/>
              <a:buNone/>
              <a:defRPr sz="1827">
                <a:latin typeface="Calibri"/>
                <a:ea typeface="Calibri"/>
                <a:cs typeface="Calibri"/>
                <a:sym typeface="Calibri"/>
              </a:defRPr>
            </a:pPr>
            <a:r>
              <a:t>"Yes. There he is. He's turning right down the next street." We came to the corner and turned right. The little man was about twenty </a:t>
            </a:r>
            <a:r>
              <a:rPr u="sng"/>
              <a:t>yards</a:t>
            </a:r>
            <a:r>
              <a:t> ahead of us. He was </a:t>
            </a:r>
            <a:r>
              <a:rPr u="sng"/>
              <a:t>scuttling along</a:t>
            </a:r>
            <a:r>
              <a:t> like a rabbit and we had to walk fast to keep up with him. The rain was </a:t>
            </a:r>
            <a:r>
              <a:rPr u="sng"/>
              <a:t>pelting down</a:t>
            </a:r>
            <a:r>
              <a:t> harder than ever now and I could see it dripping from the </a:t>
            </a:r>
            <a:r>
              <a:rPr u="sng"/>
              <a:t>brim of his hat</a:t>
            </a:r>
            <a:r>
              <a:t> onto his shoulders. But we were </a:t>
            </a:r>
            <a:r>
              <a:rPr u="sng"/>
              <a:t>snug and dry</a:t>
            </a:r>
            <a:r>
              <a:t> under our lovely big silk umbrella. </a:t>
            </a:r>
          </a:p>
          <a:p>
            <a:pPr marL="0" indent="0" defTabSz="397763">
              <a:spcBef>
                <a:spcPts val="400"/>
              </a:spcBef>
              <a:buSzTx/>
              <a:buNone/>
              <a:defRPr sz="1827">
                <a:latin typeface="Calibri"/>
                <a:ea typeface="Calibri"/>
                <a:cs typeface="Calibri"/>
                <a:sym typeface="Calibri"/>
              </a:defRPr>
            </a:pPr>
            <a:endParaRPr>
              <a:latin typeface="Times New Roman"/>
              <a:ea typeface="Times New Roman"/>
              <a:cs typeface="Times New Roman"/>
              <a:sym typeface="Times New Roman"/>
            </a:endParaRPr>
          </a:p>
          <a:p>
            <a:pPr marL="0" indent="0" defTabSz="397763">
              <a:spcBef>
                <a:spcPts val="400"/>
              </a:spcBef>
              <a:buSzTx/>
              <a:buNone/>
              <a:defRPr sz="1827">
                <a:latin typeface="Calibri"/>
                <a:ea typeface="Calibri"/>
                <a:cs typeface="Calibri"/>
                <a:sym typeface="Calibri"/>
              </a:defRPr>
            </a:pPr>
            <a:r>
              <a:t>"</a:t>
            </a:r>
            <a:r>
              <a:rPr u="sng"/>
              <a:t>What is he up to</a:t>
            </a:r>
            <a:r>
              <a:t>?" my mother said. </a:t>
            </a:r>
            <a:endParaRPr>
              <a:latin typeface="Times New Roman"/>
              <a:ea typeface="Times New Roman"/>
              <a:cs typeface="Times New Roman"/>
              <a:sym typeface="Times New Roman"/>
            </a:endParaRPr>
          </a:p>
          <a:p>
            <a:pPr marL="0" indent="0" defTabSz="397763">
              <a:spcBef>
                <a:spcPts val="400"/>
              </a:spcBef>
              <a:buSzTx/>
              <a:buNone/>
              <a:defRPr sz="1827">
                <a:latin typeface="Calibri"/>
                <a:ea typeface="Calibri"/>
                <a:cs typeface="Calibri"/>
                <a:sym typeface="Calibri"/>
              </a:defRPr>
            </a:pPr>
            <a:r>
              <a:t>"What if he turns round and sees us?" I asked. </a:t>
            </a:r>
            <a:endParaRPr>
              <a:latin typeface="Times New Roman"/>
              <a:ea typeface="Times New Roman"/>
              <a:cs typeface="Times New Roman"/>
              <a:sym typeface="Times New Roman"/>
            </a:endParaRPr>
          </a:p>
          <a:p>
            <a:pPr marL="0" indent="0" defTabSz="397763">
              <a:spcBef>
                <a:spcPts val="400"/>
              </a:spcBef>
              <a:buSzTx/>
              <a:buNone/>
              <a:defRPr sz="1827">
                <a:latin typeface="Calibri"/>
                <a:ea typeface="Calibri"/>
                <a:cs typeface="Calibri"/>
                <a:sym typeface="Calibri"/>
              </a:defRPr>
            </a:pPr>
            <a:r>
              <a:t>"I don't care if he does, " my mother said. "He lied to us. He said he was too tired to walk any further and he's practically </a:t>
            </a:r>
            <a:r>
              <a:rPr u="sng"/>
              <a:t>running us off our feet</a:t>
            </a:r>
            <a:r>
              <a:t>! He's </a:t>
            </a:r>
            <a:r>
              <a:rPr u="sng"/>
              <a:t>a barefaced liar</a:t>
            </a:r>
            <a:r>
              <a:t>! He's a crook!" "you mean he's not a titled gentleman?" I asked. </a:t>
            </a:r>
            <a:endParaRPr>
              <a:latin typeface="Times New Roman"/>
              <a:ea typeface="Times New Roman"/>
              <a:cs typeface="Times New Roman"/>
              <a:sym typeface="Times New Roman"/>
            </a:endParaRPr>
          </a:p>
          <a:p>
            <a:pPr marL="0" indent="0" defTabSz="397763">
              <a:spcBef>
                <a:spcPts val="400"/>
              </a:spcBef>
              <a:buSzTx/>
              <a:buNone/>
              <a:defRPr sz="1827">
                <a:latin typeface="Calibri"/>
                <a:ea typeface="Calibri"/>
                <a:cs typeface="Calibri"/>
                <a:sym typeface="Calibri"/>
              </a:defRPr>
            </a:pPr>
            <a:r>
              <a:t>"Be quiet, " she said. </a:t>
            </a:r>
          </a:p>
          <a:p>
            <a:pPr marL="0" indent="0" defTabSz="397763">
              <a:spcBef>
                <a:spcPts val="400"/>
              </a:spcBef>
              <a:buSzTx/>
              <a:buNone/>
              <a:defRPr sz="1827">
                <a:latin typeface="Calibri"/>
                <a:ea typeface="Calibri"/>
                <a:cs typeface="Calibri"/>
                <a:sym typeface="Calibri"/>
              </a:defRPr>
            </a:pPr>
            <a:endParaRPr>
              <a:latin typeface="Times New Roman"/>
              <a:ea typeface="Times New Roman"/>
              <a:cs typeface="Times New Roman"/>
              <a:sym typeface="Times New Roman"/>
            </a:endParaRPr>
          </a:p>
          <a:p>
            <a:pPr marL="0" indent="0" defTabSz="397763">
              <a:spcBef>
                <a:spcPts val="400"/>
              </a:spcBef>
              <a:buSzTx/>
              <a:buNone/>
              <a:defRPr sz="1827">
                <a:latin typeface="Calibri"/>
                <a:ea typeface="Calibri"/>
                <a:cs typeface="Calibri"/>
                <a:sym typeface="Calibri"/>
              </a:defRPr>
            </a:pPr>
            <a:r>
              <a:t>At </a:t>
            </a:r>
            <a:r>
              <a:rPr u="sng"/>
              <a:t>the next crossing</a:t>
            </a:r>
            <a:r>
              <a:t>, the little man turned right again. </a:t>
            </a:r>
            <a:endParaRPr>
              <a:latin typeface="Times New Roman"/>
              <a:ea typeface="Times New Roman"/>
              <a:cs typeface="Times New Roman"/>
              <a:sym typeface="Times New Roman"/>
            </a:endParaRPr>
          </a:p>
          <a:p>
            <a:pPr marL="0" indent="0" defTabSz="397763">
              <a:spcBef>
                <a:spcPts val="400"/>
              </a:spcBef>
              <a:buSzTx/>
              <a:buNone/>
              <a:defRPr sz="1827">
                <a:latin typeface="Calibri"/>
                <a:ea typeface="Calibri"/>
                <a:cs typeface="Calibri"/>
                <a:sym typeface="Calibri"/>
              </a:defRPr>
            </a:pPr>
            <a:r>
              <a:t>Then he turned left. </a:t>
            </a:r>
            <a:endParaRPr>
              <a:latin typeface="Times New Roman"/>
              <a:ea typeface="Times New Roman"/>
              <a:cs typeface="Times New Roman"/>
              <a:sym typeface="Times New Roman"/>
            </a:endParaRPr>
          </a:p>
          <a:p>
            <a:pPr marL="0" indent="0" defTabSz="397763">
              <a:spcBef>
                <a:spcPts val="400"/>
              </a:spcBef>
              <a:buSzTx/>
              <a:buNone/>
              <a:defRPr sz="1827">
                <a:latin typeface="Calibri"/>
                <a:ea typeface="Calibri"/>
                <a:cs typeface="Calibri"/>
                <a:sym typeface="Calibri"/>
              </a:defRPr>
            </a:pPr>
            <a:r>
              <a:t>Then right. </a:t>
            </a:r>
            <a:endParaRPr>
              <a:latin typeface="Times New Roman"/>
              <a:ea typeface="Times New Roman"/>
              <a:cs typeface="Times New Roman"/>
              <a:sym typeface="Times New Roman"/>
            </a:endParaRPr>
          </a:p>
          <a:p>
            <a:pPr marL="0" indent="0" defTabSz="397763">
              <a:spcBef>
                <a:spcPts val="400"/>
              </a:spcBef>
              <a:buSzTx/>
              <a:buNone/>
              <a:defRPr sz="1827">
                <a:latin typeface="Calibri"/>
                <a:ea typeface="Calibri"/>
                <a:cs typeface="Calibri"/>
                <a:sym typeface="Calibri"/>
              </a:defRPr>
            </a:pPr>
            <a:r>
              <a:t>"I’m not giving up now," my mother said. </a:t>
            </a:r>
            <a:endParaRPr>
              <a:latin typeface="Times New Roman"/>
              <a:ea typeface="Times New Roman"/>
              <a:cs typeface="Times New Roman"/>
              <a:sym typeface="Times New Roman"/>
            </a:endParaRPr>
          </a:p>
          <a:p>
            <a:pPr marL="0" indent="0" defTabSz="397763">
              <a:spcBef>
                <a:spcPts val="400"/>
              </a:spcBef>
              <a:buSzTx/>
              <a:buNone/>
              <a:defRPr sz="1827">
                <a:latin typeface="Calibri"/>
                <a:ea typeface="Calibri"/>
                <a:cs typeface="Calibri"/>
                <a:sym typeface="Calibri"/>
              </a:defRPr>
            </a:pPr>
            <a:r>
              <a:t>"He's disappeared!" I cried. "Where's he gone?" "He went in that door!" my mother said. "I saw him! </a:t>
            </a:r>
            <a:endParaRPr>
              <a:latin typeface="Times New Roman"/>
              <a:ea typeface="Times New Roman"/>
              <a:cs typeface="Times New Roman"/>
              <a:sym typeface="Times New Roman"/>
            </a:endParaRPr>
          </a:p>
          <a:p>
            <a:pPr marL="0" indent="0" defTabSz="397763">
              <a:spcBef>
                <a:spcPts val="400"/>
              </a:spcBef>
              <a:buSzTx/>
              <a:buNone/>
              <a:defRPr sz="1827">
                <a:latin typeface="Calibri"/>
                <a:ea typeface="Calibri"/>
                <a:cs typeface="Calibri"/>
                <a:sym typeface="Calibri"/>
              </a:defRPr>
            </a:pPr>
            <a:r>
              <a:t>Into that house!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51"/>
                                        </p:tgtEl>
                                        <p:attrNameLst>
                                          <p:attrName>style.visibility</p:attrName>
                                        </p:attrNameLst>
                                      </p:cBhvr>
                                      <p:to>
                                        <p:strVal val="visible"/>
                                      </p:to>
                                    </p:set>
                                    <p:anim calcmode="lin" valueType="num">
                                      <p:cBhvr>
                                        <p:cTn id="7" dur="1000" fill="hold"/>
                                        <p:tgtEl>
                                          <p:spTgt spid="151"/>
                                        </p:tgtEl>
                                        <p:attrNameLst>
                                          <p:attrName>ppt_x</p:attrName>
                                        </p:attrNameLst>
                                      </p:cBhvr>
                                      <p:tavLst>
                                        <p:tav tm="0">
                                          <p:val>
                                            <p:strVal val="0-#ppt_w/2"/>
                                          </p:val>
                                        </p:tav>
                                        <p:tav tm="100000">
                                          <p:val>
                                            <p:strVal val="#ppt_x"/>
                                          </p:val>
                                        </p:tav>
                                      </p:tavLst>
                                    </p:anim>
                                    <p:anim calcmode="lin" valueType="num">
                                      <p:cBhvr>
                                        <p:cTn id="8" dur="1000" fill="hold"/>
                                        <p:tgtEl>
                                          <p:spTgt spid="1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1" grpId="1"/>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 name="What do we wonder about, that needs clearing out? Do we understand the underlined words and phrases?…"/>
          <p:cNvSpPr txBox="1"/>
          <p:nvPr>
            <p:ph type="title"/>
          </p:nvPr>
        </p:nvSpPr>
        <p:spPr>
          <a:xfrm>
            <a:off x="952500" y="444500"/>
            <a:ext cx="11099800" cy="2613032"/>
          </a:xfrm>
          <a:prstGeom prst="rect">
            <a:avLst/>
          </a:prstGeom>
        </p:spPr>
        <p:txBody>
          <a:bodyPr/>
          <a:lstStyle/>
          <a:p>
            <a:pPr algn="l" defTabSz="315468">
              <a:defRPr b="1" sz="1998">
                <a:latin typeface="Helvetica"/>
                <a:ea typeface="Helvetica"/>
                <a:cs typeface="Helvetica"/>
                <a:sym typeface="Helvetica"/>
              </a:defRPr>
            </a:pPr>
            <a:r>
              <a:t>What do we wonder about, that needs clearing out? Do we understand the underlined words and phrases?</a:t>
            </a:r>
          </a:p>
          <a:p>
            <a:pPr algn="l" defTabSz="315468">
              <a:defRPr b="1" sz="1998">
                <a:latin typeface="Helvetica"/>
                <a:ea typeface="Helvetica"/>
                <a:cs typeface="Helvetica"/>
                <a:sym typeface="Helvetica"/>
              </a:defRPr>
            </a:pPr>
          </a:p>
          <a:p>
            <a:pPr algn="l" defTabSz="315468">
              <a:defRPr b="1" sz="1998">
                <a:latin typeface="Helvetica"/>
                <a:ea typeface="Helvetica"/>
                <a:cs typeface="Helvetica"/>
                <a:sym typeface="Helvetica"/>
              </a:defRPr>
            </a:pPr>
            <a:r>
              <a:t>What do we know now? Can you summarize?</a:t>
            </a:r>
          </a:p>
          <a:p>
            <a:pPr algn="l" defTabSz="315468">
              <a:defRPr b="1" sz="1998">
                <a:latin typeface="Helvetica"/>
                <a:ea typeface="Helvetica"/>
                <a:cs typeface="Helvetica"/>
                <a:sym typeface="Helvetica"/>
              </a:defRPr>
            </a:pPr>
          </a:p>
          <a:p>
            <a:pPr algn="l" defTabSz="315468">
              <a:defRPr b="1" sz="1998">
                <a:latin typeface="Helvetica"/>
                <a:ea typeface="Helvetica"/>
                <a:cs typeface="Helvetica"/>
                <a:sym typeface="Helvetica"/>
              </a:defRPr>
            </a:pPr>
            <a:r>
              <a:t>What is this man doing?</a:t>
            </a:r>
          </a:p>
          <a:p>
            <a:pPr algn="l" defTabSz="315468">
              <a:defRPr b="1" sz="1998">
                <a:latin typeface="Helvetica"/>
                <a:ea typeface="Helvetica"/>
                <a:cs typeface="Helvetica"/>
                <a:sym typeface="Helvetica"/>
              </a:defRPr>
            </a:pPr>
            <a:r>
              <a:t> </a:t>
            </a:r>
          </a:p>
          <a:p>
            <a:pPr algn="l" defTabSz="315468">
              <a:defRPr b="1" sz="1998">
                <a:latin typeface="Helvetica"/>
                <a:ea typeface="Helvetica"/>
                <a:cs typeface="Helvetica"/>
                <a:sym typeface="Helvetica"/>
              </a:defRPr>
            </a:pPr>
            <a:r>
              <a:t>What do you think will happen next?</a:t>
            </a:r>
          </a:p>
        </p:txBody>
      </p:sp>
      <p:sp>
        <p:nvSpPr>
          <p:cNvPr id="155" name="Great heavens, it's a pub!&quot;…"/>
          <p:cNvSpPr txBox="1"/>
          <p:nvPr>
            <p:ph type="body" idx="1"/>
          </p:nvPr>
        </p:nvSpPr>
        <p:spPr>
          <a:xfrm>
            <a:off x="952500" y="3037847"/>
            <a:ext cx="11099800" cy="6048101"/>
          </a:xfrm>
          <a:prstGeom prst="rect">
            <a:avLst/>
          </a:prstGeom>
        </p:spPr>
        <p:txBody>
          <a:bodyPr/>
          <a:lstStyle/>
          <a:p>
            <a:pPr marL="0" indent="0" defTabSz="425195">
              <a:spcBef>
                <a:spcPts val="400"/>
              </a:spcBef>
              <a:buSzTx/>
              <a:buNone/>
              <a:defRPr sz="1953">
                <a:latin typeface="Calibri"/>
                <a:ea typeface="Calibri"/>
                <a:cs typeface="Calibri"/>
                <a:sym typeface="Calibri"/>
              </a:defRPr>
            </a:pPr>
            <a:r>
              <a:t>Great heavens, it's </a:t>
            </a:r>
            <a:r>
              <a:rPr u="sng"/>
              <a:t>a pub</a:t>
            </a:r>
            <a:r>
              <a:t>!" </a:t>
            </a:r>
            <a:endParaRPr>
              <a:latin typeface="Times New Roman"/>
              <a:ea typeface="Times New Roman"/>
              <a:cs typeface="Times New Roman"/>
              <a:sym typeface="Times New Roman"/>
            </a:endParaRPr>
          </a:p>
          <a:p>
            <a:pPr marL="0" indent="0" defTabSz="425195">
              <a:spcBef>
                <a:spcPts val="400"/>
              </a:spcBef>
              <a:buSzTx/>
              <a:buNone/>
              <a:defRPr sz="1953">
                <a:latin typeface="Calibri"/>
                <a:ea typeface="Calibri"/>
                <a:cs typeface="Calibri"/>
                <a:sym typeface="Calibri"/>
              </a:defRPr>
            </a:pPr>
            <a:r>
              <a:t>It was a pub. In big letters right across the front it said </a:t>
            </a:r>
            <a:r>
              <a:rPr>
                <a:latin typeface="Times Roman"/>
                <a:ea typeface="Times Roman"/>
                <a:cs typeface="Times Roman"/>
                <a:sym typeface="Times Roman"/>
              </a:rPr>
              <a:t>THE RED LION</a:t>
            </a:r>
            <a:r>
              <a:t>. </a:t>
            </a:r>
          </a:p>
          <a:p>
            <a:pPr marL="0" indent="0" defTabSz="425195">
              <a:spcBef>
                <a:spcPts val="400"/>
              </a:spcBef>
              <a:buSzTx/>
              <a:buNone/>
              <a:defRPr sz="1953">
                <a:latin typeface="Calibri"/>
                <a:ea typeface="Calibri"/>
                <a:cs typeface="Calibri"/>
                <a:sym typeface="Calibri"/>
              </a:defRPr>
            </a:pPr>
            <a:endParaRPr>
              <a:latin typeface="Times New Roman"/>
              <a:ea typeface="Times New Roman"/>
              <a:cs typeface="Times New Roman"/>
              <a:sym typeface="Times New Roman"/>
            </a:endParaRPr>
          </a:p>
          <a:p>
            <a:pPr marL="0" indent="0" defTabSz="425195">
              <a:spcBef>
                <a:spcPts val="400"/>
              </a:spcBef>
              <a:buSzTx/>
              <a:buNone/>
              <a:defRPr sz="1953">
                <a:latin typeface="Calibri"/>
                <a:ea typeface="Calibri"/>
                <a:cs typeface="Calibri"/>
                <a:sym typeface="Calibri"/>
              </a:defRPr>
            </a:pPr>
            <a:r>
              <a:t>"You're not going in, are you, mummy?" , "No," she said. "We'll watch from outside." There was a big </a:t>
            </a:r>
            <a:r>
              <a:rPr u="sng"/>
              <a:t>plate-glass window</a:t>
            </a:r>
            <a:r>
              <a:t> along the front of the pub, and although it was </a:t>
            </a:r>
            <a:r>
              <a:rPr u="sng"/>
              <a:t>a bit steamy</a:t>
            </a:r>
            <a:r>
              <a:t> on the inside, we could see through it very well if we went close. </a:t>
            </a:r>
          </a:p>
          <a:p>
            <a:pPr marL="0" indent="0" defTabSz="425195">
              <a:spcBef>
                <a:spcPts val="400"/>
              </a:spcBef>
              <a:buSzTx/>
              <a:buNone/>
              <a:defRPr sz="1953">
                <a:latin typeface="Calibri"/>
                <a:ea typeface="Calibri"/>
                <a:cs typeface="Calibri"/>
                <a:sym typeface="Calibri"/>
              </a:defRPr>
            </a:pPr>
            <a:endParaRPr>
              <a:latin typeface="Times New Roman"/>
              <a:ea typeface="Times New Roman"/>
              <a:cs typeface="Times New Roman"/>
              <a:sym typeface="Times New Roman"/>
            </a:endParaRPr>
          </a:p>
          <a:p>
            <a:pPr marL="0" indent="0" defTabSz="425195">
              <a:spcBef>
                <a:spcPts val="400"/>
              </a:spcBef>
              <a:buSzTx/>
              <a:buNone/>
              <a:defRPr sz="1953">
                <a:latin typeface="Calibri"/>
                <a:ea typeface="Calibri"/>
                <a:cs typeface="Calibri"/>
                <a:sym typeface="Calibri"/>
              </a:defRPr>
            </a:pPr>
            <a:r>
              <a:t>We stood </a:t>
            </a:r>
            <a:r>
              <a:rPr u="sng"/>
              <a:t>huddled together</a:t>
            </a:r>
            <a:r>
              <a:t> outside the pub window. </a:t>
            </a:r>
          </a:p>
          <a:p>
            <a:pPr marL="0" indent="0" defTabSz="425195">
              <a:spcBef>
                <a:spcPts val="400"/>
              </a:spcBef>
              <a:buSzTx/>
              <a:buNone/>
              <a:defRPr sz="1953">
                <a:latin typeface="Calibri"/>
                <a:ea typeface="Calibri"/>
                <a:cs typeface="Calibri"/>
                <a:sym typeface="Calibri"/>
              </a:defRPr>
            </a:pPr>
            <a:endParaRPr>
              <a:latin typeface="Times New Roman"/>
              <a:ea typeface="Times New Roman"/>
              <a:cs typeface="Times New Roman"/>
              <a:sym typeface="Times New Roman"/>
            </a:endParaRPr>
          </a:p>
          <a:p>
            <a:pPr marL="0" indent="0" defTabSz="425195">
              <a:spcBef>
                <a:spcPts val="400"/>
              </a:spcBef>
              <a:buSzTx/>
              <a:buNone/>
              <a:defRPr sz="1953">
                <a:latin typeface="Calibri"/>
                <a:ea typeface="Calibri"/>
                <a:cs typeface="Calibri"/>
                <a:sym typeface="Calibri"/>
              </a:defRPr>
            </a:pPr>
            <a:r>
              <a:t>I was </a:t>
            </a:r>
            <a:r>
              <a:rPr u="sng"/>
              <a:t>clutching</a:t>
            </a:r>
            <a:r>
              <a:t> my mother's arm. The big raindrops were making a loud noise on our umbrella. "There he is," I said. "Over there." The room we were looking into was full of people and cigarette smoke, and our little man was in the middle of it all. He was now without his hat or coat, and </a:t>
            </a:r>
            <a:r>
              <a:rPr u="sng"/>
              <a:t>he was edging his way</a:t>
            </a:r>
            <a:r>
              <a:t> through the </a:t>
            </a:r>
            <a:r>
              <a:rPr u="sng"/>
              <a:t>crowd</a:t>
            </a:r>
            <a:r>
              <a:t> toward the bar. When he reached it, he placed both hands on the bar itself and spoke to the barman. I saw his lips moving as he gave his order. The barman turned away from him for a few seconds and came back with a smallish </a:t>
            </a:r>
            <a:r>
              <a:rPr u="sng"/>
              <a:t>tumbler</a:t>
            </a:r>
            <a:r>
              <a:t> filled to the brim with light brown liquid. </a:t>
            </a:r>
          </a:p>
          <a:p>
            <a:pPr marL="0" indent="0" defTabSz="425195">
              <a:spcBef>
                <a:spcPts val="400"/>
              </a:spcBef>
              <a:buSzTx/>
              <a:buNone/>
              <a:defRPr sz="1953">
                <a:latin typeface="Calibri"/>
                <a:ea typeface="Calibri"/>
                <a:cs typeface="Calibri"/>
                <a:sym typeface="Calibri"/>
              </a:defRPr>
            </a:pPr>
            <a:endParaRPr>
              <a:latin typeface="Times New Roman"/>
              <a:ea typeface="Times New Roman"/>
              <a:cs typeface="Times New Roman"/>
              <a:sym typeface="Times New Roman"/>
            </a:endParaRPr>
          </a:p>
          <a:p>
            <a:pPr marL="0" indent="0" defTabSz="425195">
              <a:spcBef>
                <a:spcPts val="400"/>
              </a:spcBef>
              <a:buSzTx/>
              <a:buNone/>
              <a:defRPr sz="1953">
                <a:latin typeface="Calibri"/>
                <a:ea typeface="Calibri"/>
                <a:cs typeface="Calibri"/>
                <a:sym typeface="Calibri"/>
              </a:defRPr>
            </a:pPr>
            <a:r>
              <a:t>The little man placed a pound note on </a:t>
            </a:r>
            <a:r>
              <a:rPr u="sng"/>
              <a:t>the counter</a:t>
            </a:r>
            <a:r>
              <a:t>. </a:t>
            </a:r>
            <a:r>
              <a:rPr>
                <a:latin typeface="Times New Roman"/>
                <a:ea typeface="Times New Roman"/>
                <a:cs typeface="Times New Roman"/>
                <a:sym typeface="Times New Roman"/>
              </a:rPr>
              <a:t> </a:t>
            </a:r>
            <a:r>
              <a:t>"That's my pound!" my mother </a:t>
            </a:r>
            <a:r>
              <a:rPr u="sng"/>
              <a:t>hissed</a:t>
            </a:r>
            <a:r>
              <a:t>. "</a:t>
            </a:r>
            <a:r>
              <a:rPr u="sng"/>
              <a:t>By golly he's got a nerve</a:t>
            </a:r>
            <a:r>
              <a:t>!" "What's in the glass?" I asked.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54"/>
                                        </p:tgtEl>
                                        <p:attrNameLst>
                                          <p:attrName>style.visibility</p:attrName>
                                        </p:attrNameLst>
                                      </p:cBhvr>
                                      <p:to>
                                        <p:strVal val="visible"/>
                                      </p:to>
                                    </p:set>
                                    <p:anim calcmode="lin" valueType="num">
                                      <p:cBhvr>
                                        <p:cTn id="7" dur="1000" fill="hold"/>
                                        <p:tgtEl>
                                          <p:spTgt spid="154"/>
                                        </p:tgtEl>
                                        <p:attrNameLst>
                                          <p:attrName>ppt_x</p:attrName>
                                        </p:attrNameLst>
                                      </p:cBhvr>
                                      <p:tavLst>
                                        <p:tav tm="0">
                                          <p:val>
                                            <p:strVal val="0-#ppt_w/2"/>
                                          </p:val>
                                        </p:tav>
                                        <p:tav tm="100000">
                                          <p:val>
                                            <p:strVal val="#ppt_x"/>
                                          </p:val>
                                        </p:tav>
                                      </p:tavLst>
                                    </p:anim>
                                    <p:anim calcmode="lin" valueType="num">
                                      <p:cBhvr>
                                        <p:cTn id="8" dur="1000" fill="hold"/>
                                        <p:tgtEl>
                                          <p:spTgt spid="1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4" grpId="1"/>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What do we wonder about, that needs clearing out? Do we understand the underlined words and phrases?…"/>
          <p:cNvSpPr txBox="1"/>
          <p:nvPr>
            <p:ph type="title"/>
          </p:nvPr>
        </p:nvSpPr>
        <p:spPr>
          <a:prstGeom prst="rect">
            <a:avLst/>
          </a:prstGeom>
        </p:spPr>
        <p:txBody>
          <a:bodyPr/>
          <a:lstStyle/>
          <a:p>
            <a:pPr algn="l" defTabSz="274574">
              <a:defRPr b="1" sz="1739">
                <a:latin typeface="Helvetica"/>
                <a:ea typeface="Helvetica"/>
                <a:cs typeface="Helvetica"/>
                <a:sym typeface="Helvetica"/>
              </a:defRPr>
            </a:pPr>
            <a:r>
              <a:t>What do we wonder about, that needs clearing out? Do we understand the underlined words and phrases?</a:t>
            </a:r>
          </a:p>
          <a:p>
            <a:pPr algn="l" defTabSz="274574">
              <a:defRPr b="1" sz="1739">
                <a:latin typeface="Helvetica"/>
                <a:ea typeface="Helvetica"/>
                <a:cs typeface="Helvetica"/>
                <a:sym typeface="Helvetica"/>
              </a:defRPr>
            </a:pPr>
          </a:p>
          <a:p>
            <a:pPr algn="l" defTabSz="274574">
              <a:defRPr b="1" sz="1739">
                <a:latin typeface="Helvetica"/>
                <a:ea typeface="Helvetica"/>
                <a:cs typeface="Helvetica"/>
                <a:sym typeface="Helvetica"/>
              </a:defRPr>
            </a:pPr>
            <a:r>
              <a:t>What do we know now? Can you summarize?</a:t>
            </a:r>
          </a:p>
          <a:p>
            <a:pPr algn="l" defTabSz="274574">
              <a:defRPr b="1" sz="1739">
                <a:latin typeface="Helvetica"/>
                <a:ea typeface="Helvetica"/>
                <a:cs typeface="Helvetica"/>
                <a:sym typeface="Helvetica"/>
              </a:defRPr>
            </a:pPr>
          </a:p>
          <a:p>
            <a:pPr algn="l" defTabSz="274574">
              <a:defRPr b="1" sz="1739">
                <a:latin typeface="Helvetica"/>
                <a:ea typeface="Helvetica"/>
                <a:cs typeface="Helvetica"/>
                <a:sym typeface="Helvetica"/>
              </a:defRPr>
            </a:pPr>
            <a:r>
              <a:t>What is this man doing? What is ”</a:t>
            </a:r>
            <a:r>
              <a:rPr u="sng"/>
              <a:t>his game</a:t>
            </a:r>
            <a:r>
              <a:t>”?</a:t>
            </a:r>
          </a:p>
          <a:p>
            <a:pPr algn="l" defTabSz="274574">
              <a:defRPr b="1" sz="1739">
                <a:latin typeface="Helvetica"/>
                <a:ea typeface="Helvetica"/>
                <a:cs typeface="Helvetica"/>
                <a:sym typeface="Helvetica"/>
              </a:defRPr>
            </a:pPr>
            <a:r>
              <a:t> </a:t>
            </a:r>
          </a:p>
          <a:p>
            <a:pPr algn="l" defTabSz="274574">
              <a:defRPr b="1" sz="1739">
                <a:latin typeface="Helvetica"/>
                <a:ea typeface="Helvetica"/>
                <a:cs typeface="Helvetica"/>
                <a:sym typeface="Helvetica"/>
              </a:defRPr>
            </a:pPr>
            <a:r>
              <a:t>How do you think the story ends?</a:t>
            </a:r>
          </a:p>
        </p:txBody>
      </p:sp>
      <p:sp>
        <p:nvSpPr>
          <p:cNvPr id="158" name="&quot;Whiskey,&quot; my mother said. &quot;Neat whiskey.&quot; The barman didn't give him any change from the pound.…"/>
          <p:cNvSpPr txBox="1"/>
          <p:nvPr>
            <p:ph type="body" idx="1"/>
          </p:nvPr>
        </p:nvSpPr>
        <p:spPr>
          <a:prstGeom prst="rect">
            <a:avLst/>
          </a:prstGeom>
        </p:spPr>
        <p:txBody>
          <a:bodyPr/>
          <a:lstStyle/>
          <a:p>
            <a:pPr marL="0" indent="0" defTabSz="443484">
              <a:spcBef>
                <a:spcPts val="400"/>
              </a:spcBef>
              <a:buSzTx/>
              <a:buNone/>
              <a:defRPr sz="2037">
                <a:latin typeface="Calibri"/>
                <a:ea typeface="Calibri"/>
                <a:cs typeface="Calibri"/>
                <a:sym typeface="Calibri"/>
              </a:defRPr>
            </a:pPr>
            <a:r>
              <a:t>"Whiskey," my mother said. "</a:t>
            </a:r>
            <a:r>
              <a:rPr u="sng"/>
              <a:t>Neat whiskey</a:t>
            </a:r>
            <a:r>
              <a:t>." The barman didn't give him </a:t>
            </a:r>
            <a:r>
              <a:rPr u="sng"/>
              <a:t>any change from the pound</a:t>
            </a:r>
            <a:r>
              <a:t>. </a:t>
            </a:r>
            <a:endParaRPr>
              <a:latin typeface="Times New Roman"/>
              <a:ea typeface="Times New Roman"/>
              <a:cs typeface="Times New Roman"/>
              <a:sym typeface="Times New Roman"/>
            </a:endParaRPr>
          </a:p>
          <a:p>
            <a:pPr marL="0" indent="0" defTabSz="443484">
              <a:spcBef>
                <a:spcPts val="400"/>
              </a:spcBef>
              <a:buSzTx/>
              <a:buNone/>
              <a:defRPr sz="2037">
                <a:latin typeface="Calibri"/>
                <a:ea typeface="Calibri"/>
                <a:cs typeface="Calibri"/>
                <a:sym typeface="Calibri"/>
              </a:defRPr>
            </a:pPr>
            <a:r>
              <a:t>"That must be </a:t>
            </a:r>
            <a:r>
              <a:rPr u="sng"/>
              <a:t>a treble whiskey</a:t>
            </a:r>
            <a:r>
              <a:t>," my mother said. "What's a treble?" I asked.</a:t>
            </a:r>
            <a:br/>
            <a:r>
              <a:t>"Three times the normal measure," she answered. </a:t>
            </a:r>
          </a:p>
          <a:p>
            <a:pPr marL="0" indent="0" defTabSz="443484">
              <a:spcBef>
                <a:spcPts val="400"/>
              </a:spcBef>
              <a:buSzTx/>
              <a:buNone/>
              <a:defRPr sz="2037">
                <a:latin typeface="Calibri"/>
                <a:ea typeface="Calibri"/>
                <a:cs typeface="Calibri"/>
                <a:sym typeface="Calibri"/>
              </a:defRPr>
            </a:pPr>
            <a:endParaRPr>
              <a:latin typeface="Times New Roman"/>
              <a:ea typeface="Times New Roman"/>
              <a:cs typeface="Times New Roman"/>
              <a:sym typeface="Times New Roman"/>
            </a:endParaRPr>
          </a:p>
          <a:p>
            <a:pPr marL="0" indent="0" defTabSz="443484">
              <a:spcBef>
                <a:spcPts val="400"/>
              </a:spcBef>
              <a:buSzTx/>
              <a:buNone/>
              <a:defRPr sz="2037">
                <a:latin typeface="Calibri"/>
                <a:ea typeface="Calibri"/>
                <a:cs typeface="Calibri"/>
                <a:sym typeface="Calibri"/>
              </a:defRPr>
            </a:pPr>
            <a:r>
              <a:t>The little man picked up the glass and put it to his lips. </a:t>
            </a:r>
            <a:r>
              <a:rPr u="sng"/>
              <a:t>He tilted it gently</a:t>
            </a:r>
            <a:r>
              <a:t>. Then he tilted it higher. . . and higher. . . and higher. . . and very soon all the whiskey had disappeared down his throat in </a:t>
            </a:r>
            <a:r>
              <a:rPr u="sng"/>
              <a:t>one long pour</a:t>
            </a:r>
            <a:r>
              <a:t>. "That was a jolly expensive drink," I said. "</a:t>
            </a:r>
            <a:r>
              <a:rPr u="sng"/>
              <a:t>It's ridiculous!</a:t>
            </a:r>
            <a:r>
              <a:t>" my mother said. "</a:t>
            </a:r>
            <a:r>
              <a:rPr u="sng"/>
              <a:t>Fancy paying a pound for something you swallow in one go</a:t>
            </a:r>
            <a:r>
              <a:t>!" "It cost him more than a pound, " I said. "It cost him a twenty pound silk umbrella." "So it did," my mother said. "He must be mad." </a:t>
            </a:r>
          </a:p>
          <a:p>
            <a:pPr marL="0" indent="0" defTabSz="443484">
              <a:spcBef>
                <a:spcPts val="400"/>
              </a:spcBef>
              <a:buSzTx/>
              <a:buNone/>
              <a:defRPr sz="2037">
                <a:latin typeface="Calibri"/>
                <a:ea typeface="Calibri"/>
                <a:cs typeface="Calibri"/>
                <a:sym typeface="Calibri"/>
              </a:defRPr>
            </a:pPr>
          </a:p>
          <a:p>
            <a:pPr marL="0" indent="0" defTabSz="443484">
              <a:spcBef>
                <a:spcPts val="400"/>
              </a:spcBef>
              <a:buSzTx/>
              <a:buNone/>
              <a:defRPr sz="2037">
                <a:latin typeface="Calibri"/>
                <a:ea typeface="Calibri"/>
                <a:cs typeface="Calibri"/>
                <a:sym typeface="Calibri"/>
              </a:defRPr>
            </a:pPr>
            <a:r>
              <a:t>The little man was standing by the bar with the empty glass in his hand. He was smiling now, and a sort of </a:t>
            </a:r>
            <a:r>
              <a:rPr u="sng"/>
              <a:t>golden glow of pleasure</a:t>
            </a:r>
            <a:r>
              <a:t> was spreading over his round pink face. I saw his </a:t>
            </a:r>
            <a:r>
              <a:rPr u="sng"/>
              <a:t>tongue</a:t>
            </a:r>
            <a:r>
              <a:t> come out to lick the white moustache, as though searching for the last drop of </a:t>
            </a:r>
            <a:r>
              <a:rPr u="sng"/>
              <a:t>that precious</a:t>
            </a:r>
            <a:r>
              <a:t> whiskey. </a:t>
            </a:r>
          </a:p>
          <a:p>
            <a:pPr marL="0" indent="0" defTabSz="443484">
              <a:spcBef>
                <a:spcPts val="400"/>
              </a:spcBef>
              <a:buSzTx/>
              <a:buNone/>
              <a:defRPr sz="2037">
                <a:latin typeface="Calibri"/>
                <a:ea typeface="Calibri"/>
                <a:cs typeface="Calibri"/>
                <a:sym typeface="Calibri"/>
              </a:defRPr>
            </a:pPr>
            <a:endParaRPr>
              <a:latin typeface="Times New Roman"/>
              <a:ea typeface="Times New Roman"/>
              <a:cs typeface="Times New Roman"/>
              <a:sym typeface="Times New Roman"/>
            </a:endParaRPr>
          </a:p>
          <a:p>
            <a:pPr marL="0" indent="0" defTabSz="443484">
              <a:spcBef>
                <a:spcPts val="400"/>
              </a:spcBef>
              <a:buSzTx/>
              <a:buNone/>
              <a:defRPr sz="2037">
                <a:latin typeface="Calibri"/>
                <a:ea typeface="Calibri"/>
                <a:cs typeface="Calibri"/>
                <a:sym typeface="Calibri"/>
              </a:defRPr>
            </a:pPr>
            <a:r>
              <a:t>Slowly, he turned away from the bar and </a:t>
            </a:r>
            <a:r>
              <a:rPr u="sng"/>
              <a:t>edged back</a:t>
            </a:r>
            <a:r>
              <a:t> through the crowd to where his hat and coat were hanging. He put on his hat. He put on his coat. Then, i</a:t>
            </a:r>
            <a:r>
              <a:rPr u="sng"/>
              <a:t>n a manner so superbly cool and casual</a:t>
            </a:r>
            <a:r>
              <a:t> that you hardly noticed anything at all, he lifted from the coat rack one of the many wet umbrellas hanging there, and off he went.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57"/>
                                        </p:tgtEl>
                                        <p:attrNameLst>
                                          <p:attrName>style.visibility</p:attrName>
                                        </p:attrNameLst>
                                      </p:cBhvr>
                                      <p:to>
                                        <p:strVal val="visible"/>
                                      </p:to>
                                    </p:set>
                                    <p:anim calcmode="lin" valueType="num">
                                      <p:cBhvr>
                                        <p:cTn id="7" dur="1000" fill="hold"/>
                                        <p:tgtEl>
                                          <p:spTgt spid="157"/>
                                        </p:tgtEl>
                                        <p:attrNameLst>
                                          <p:attrName>ppt_x</p:attrName>
                                        </p:attrNameLst>
                                      </p:cBhvr>
                                      <p:tavLst>
                                        <p:tav tm="0">
                                          <p:val>
                                            <p:strVal val="0-#ppt_w/2"/>
                                          </p:val>
                                        </p:tav>
                                        <p:tav tm="100000">
                                          <p:val>
                                            <p:strVal val="#ppt_x"/>
                                          </p:val>
                                        </p:tav>
                                      </p:tavLst>
                                    </p:anim>
                                    <p:anim calcmode="lin" valueType="num">
                                      <p:cBhvr>
                                        <p:cTn id="8" dur="1000" fill="hold"/>
                                        <p:tgtEl>
                                          <p:spTgt spid="1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7" grpId="1"/>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 name="What do we wonder about, that needs clearing out? Do we understand the underlined words and phrases…"/>
          <p:cNvSpPr txBox="1"/>
          <p:nvPr>
            <p:ph type="title"/>
          </p:nvPr>
        </p:nvSpPr>
        <p:spPr>
          <a:prstGeom prst="rect">
            <a:avLst/>
          </a:prstGeom>
        </p:spPr>
        <p:txBody>
          <a:bodyPr/>
          <a:lstStyle/>
          <a:p>
            <a:pPr algn="l" defTabSz="303783">
              <a:defRPr b="1" sz="1924">
                <a:latin typeface="Helvetica"/>
                <a:ea typeface="Helvetica"/>
                <a:cs typeface="Helvetica"/>
                <a:sym typeface="Helvetica"/>
              </a:defRPr>
            </a:pPr>
            <a:r>
              <a:t>What do we wonder about, that needs clearing out? Do we understand the underlined words and phrases</a:t>
            </a:r>
          </a:p>
          <a:p>
            <a:pPr algn="l" defTabSz="303783">
              <a:defRPr b="1" sz="1924">
                <a:latin typeface="Helvetica"/>
                <a:ea typeface="Helvetica"/>
                <a:cs typeface="Helvetica"/>
                <a:sym typeface="Helvetica"/>
              </a:defRPr>
            </a:pPr>
          </a:p>
          <a:p>
            <a:pPr algn="l" defTabSz="303783">
              <a:defRPr b="1" sz="1924">
                <a:latin typeface="Helvetica"/>
                <a:ea typeface="Helvetica"/>
                <a:cs typeface="Helvetica"/>
                <a:sym typeface="Helvetica"/>
              </a:defRPr>
            </a:pPr>
            <a:r>
              <a:t>What do you think about the story? What was good about it?</a:t>
            </a:r>
          </a:p>
          <a:p>
            <a:pPr algn="l" defTabSz="303783">
              <a:defRPr b="1" sz="1924">
                <a:latin typeface="Helvetica"/>
                <a:ea typeface="Helvetica"/>
                <a:cs typeface="Helvetica"/>
                <a:sym typeface="Helvetica"/>
              </a:defRPr>
            </a:pPr>
          </a:p>
          <a:p>
            <a:pPr algn="l" defTabSz="303783">
              <a:defRPr b="1" sz="1924">
                <a:latin typeface="Helvetica"/>
                <a:ea typeface="Helvetica"/>
                <a:cs typeface="Helvetica"/>
                <a:sym typeface="Helvetica"/>
              </a:defRPr>
            </a:pPr>
            <a:r>
              <a:t>Can you summarize it? </a:t>
            </a:r>
            <a:r>
              <a:rPr u="sng"/>
              <a:t>TAKE TURNS, TELLING ONE SENTENCE EACH, AND RETELL THE STORY TOGETHER.</a:t>
            </a:r>
          </a:p>
        </p:txBody>
      </p:sp>
      <p:sp>
        <p:nvSpPr>
          <p:cNvPr id="161" name="&quot;Did you see that!&quot; my mother shrieked. &quot;Did you see what he did!&quot; &quot;Ssshh!&quot; I whispered. &quot;He's coming out!&quot; We lowered the umbrella to hide our faces and peeped out from under it.…"/>
          <p:cNvSpPr txBox="1"/>
          <p:nvPr>
            <p:ph type="body" idx="1"/>
          </p:nvPr>
        </p:nvSpPr>
        <p:spPr>
          <a:prstGeom prst="rect">
            <a:avLst/>
          </a:prstGeom>
        </p:spPr>
        <p:txBody>
          <a:bodyPr/>
          <a:lstStyle/>
          <a:p>
            <a:pPr marL="0" indent="0" defTabSz="406908">
              <a:spcBef>
                <a:spcPts val="400"/>
              </a:spcBef>
              <a:buSzTx/>
              <a:buNone/>
              <a:defRPr sz="2136">
                <a:latin typeface="Calibri"/>
                <a:ea typeface="Calibri"/>
                <a:cs typeface="Calibri"/>
                <a:sym typeface="Calibri"/>
              </a:defRPr>
            </a:pPr>
            <a:r>
              <a:t>"Did you see that!" my mother </a:t>
            </a:r>
            <a:r>
              <a:rPr u="sng"/>
              <a:t>shrieked</a:t>
            </a:r>
            <a:r>
              <a:t>. "Did you see what he did!" "Ssshh!" I </a:t>
            </a:r>
            <a:r>
              <a:rPr u="sng"/>
              <a:t>whispered</a:t>
            </a:r>
            <a:r>
              <a:t>. "He's coming out!" We lowered the umbrella to hide our faces and </a:t>
            </a:r>
            <a:r>
              <a:rPr u="sng"/>
              <a:t>peeped out</a:t>
            </a:r>
            <a:r>
              <a:t> from under it. </a:t>
            </a:r>
          </a:p>
          <a:p>
            <a:pPr marL="0" indent="0" defTabSz="406908">
              <a:spcBef>
                <a:spcPts val="400"/>
              </a:spcBef>
              <a:buSzTx/>
              <a:buNone/>
              <a:defRPr sz="2136">
                <a:latin typeface="Calibri"/>
                <a:ea typeface="Calibri"/>
                <a:cs typeface="Calibri"/>
                <a:sym typeface="Calibri"/>
              </a:defRPr>
            </a:pPr>
            <a:endParaRPr>
              <a:latin typeface="Times New Roman"/>
              <a:ea typeface="Times New Roman"/>
              <a:cs typeface="Times New Roman"/>
              <a:sym typeface="Times New Roman"/>
            </a:endParaRPr>
          </a:p>
          <a:p>
            <a:pPr marL="0" indent="0" defTabSz="406908">
              <a:spcBef>
                <a:spcPts val="400"/>
              </a:spcBef>
              <a:buSzTx/>
              <a:buNone/>
              <a:defRPr sz="2136">
                <a:latin typeface="Calibri"/>
                <a:ea typeface="Calibri"/>
                <a:cs typeface="Calibri"/>
                <a:sym typeface="Calibri"/>
              </a:defRPr>
            </a:pPr>
            <a:r>
              <a:t>Out he came. But he never looked in our direction. He opened his new umbrella over his head and scurried off down the road the way he had come. </a:t>
            </a:r>
          </a:p>
          <a:p>
            <a:pPr marL="0" indent="0" defTabSz="406908">
              <a:spcBef>
                <a:spcPts val="400"/>
              </a:spcBef>
              <a:buSzTx/>
              <a:buNone/>
              <a:defRPr sz="2136">
                <a:latin typeface="Calibri"/>
                <a:ea typeface="Calibri"/>
                <a:cs typeface="Calibri"/>
                <a:sym typeface="Calibri"/>
              </a:defRPr>
            </a:pPr>
            <a:endParaRPr>
              <a:latin typeface="Times New Roman"/>
              <a:ea typeface="Times New Roman"/>
              <a:cs typeface="Times New Roman"/>
              <a:sym typeface="Times New Roman"/>
            </a:endParaRPr>
          </a:p>
          <a:p>
            <a:pPr marL="0" indent="0" defTabSz="406908">
              <a:spcBef>
                <a:spcPts val="400"/>
              </a:spcBef>
              <a:buSzTx/>
              <a:buNone/>
              <a:defRPr sz="2136">
                <a:latin typeface="Calibri"/>
                <a:ea typeface="Calibri"/>
                <a:cs typeface="Calibri"/>
                <a:sym typeface="Calibri"/>
              </a:defRPr>
            </a:pPr>
            <a:r>
              <a:t>"So that's his little game!" my mother said. </a:t>
            </a:r>
          </a:p>
          <a:p>
            <a:pPr marL="0" indent="0" defTabSz="406908">
              <a:spcBef>
                <a:spcPts val="400"/>
              </a:spcBef>
              <a:buSzTx/>
              <a:buNone/>
              <a:defRPr sz="2136">
                <a:latin typeface="Calibri"/>
                <a:ea typeface="Calibri"/>
                <a:cs typeface="Calibri"/>
                <a:sym typeface="Calibri"/>
              </a:defRPr>
            </a:pPr>
            <a:endParaRPr>
              <a:latin typeface="Times New Roman"/>
              <a:ea typeface="Times New Roman"/>
              <a:cs typeface="Times New Roman"/>
              <a:sym typeface="Times New Roman"/>
            </a:endParaRPr>
          </a:p>
          <a:p>
            <a:pPr marL="0" indent="0" defTabSz="406908">
              <a:spcBef>
                <a:spcPts val="400"/>
              </a:spcBef>
              <a:buSzTx/>
              <a:buNone/>
              <a:defRPr sz="2136">
                <a:latin typeface="Calibri"/>
                <a:ea typeface="Calibri"/>
                <a:cs typeface="Calibri"/>
                <a:sym typeface="Calibri"/>
              </a:defRPr>
            </a:pPr>
            <a:r>
              <a:t>"Neat, " I said. "Super." We followed him back to </a:t>
            </a:r>
            <a:r>
              <a:rPr u="sng"/>
              <a:t>the main street</a:t>
            </a:r>
            <a:r>
              <a:t> where we had first met him, and we watched him as </a:t>
            </a:r>
            <a:r>
              <a:rPr u="sng"/>
              <a:t>he proceeded</a:t>
            </a:r>
            <a:r>
              <a:t>, with no trouble at all, to exchange his new umbrella for another pound note. This time it was with </a:t>
            </a:r>
            <a:r>
              <a:rPr u="sng"/>
              <a:t>a tall thin fellow</a:t>
            </a:r>
            <a:r>
              <a:t> who didn't even have a coat or hat. And as soon as </a:t>
            </a:r>
            <a:r>
              <a:rPr u="sng"/>
              <a:t>the transaction was completed</a:t>
            </a:r>
            <a:r>
              <a:t>, our little man </a:t>
            </a:r>
            <a:r>
              <a:rPr u="sng"/>
              <a:t>trotted off</a:t>
            </a:r>
            <a:r>
              <a:t> down the street and was lost in the crowd. But this time he went in </a:t>
            </a:r>
            <a:r>
              <a:rPr u="sng"/>
              <a:t>the opposite direction</a:t>
            </a:r>
            <a:r>
              <a:t>. </a:t>
            </a:r>
          </a:p>
          <a:p>
            <a:pPr marL="0" indent="0" defTabSz="406908">
              <a:spcBef>
                <a:spcPts val="400"/>
              </a:spcBef>
              <a:buSzTx/>
              <a:buNone/>
              <a:defRPr sz="2136">
                <a:latin typeface="Calibri"/>
                <a:ea typeface="Calibri"/>
                <a:cs typeface="Calibri"/>
                <a:sym typeface="Calibri"/>
              </a:defRPr>
            </a:pPr>
            <a:endParaRPr>
              <a:latin typeface="Times New Roman"/>
              <a:ea typeface="Times New Roman"/>
              <a:cs typeface="Times New Roman"/>
              <a:sym typeface="Times New Roman"/>
            </a:endParaRPr>
          </a:p>
          <a:p>
            <a:pPr marL="0" indent="0" defTabSz="406908">
              <a:spcBef>
                <a:spcPts val="400"/>
              </a:spcBef>
              <a:buSzTx/>
              <a:buNone/>
              <a:defRPr sz="2136">
                <a:latin typeface="Calibri"/>
                <a:ea typeface="Calibri"/>
                <a:cs typeface="Calibri"/>
                <a:sym typeface="Calibri"/>
              </a:defRPr>
            </a:pPr>
            <a:r>
              <a:t>"You see </a:t>
            </a:r>
            <a:r>
              <a:rPr u="sng"/>
              <a:t>how clever he is</a:t>
            </a:r>
            <a:r>
              <a:t>!" my mother said. "He never goes to the same pub twice!" "He could go on doing this all night, " I said. </a:t>
            </a:r>
            <a:endParaRPr>
              <a:latin typeface="Times New Roman"/>
              <a:ea typeface="Times New Roman"/>
              <a:cs typeface="Times New Roman"/>
              <a:sym typeface="Times New Roman"/>
            </a:endParaRPr>
          </a:p>
          <a:p>
            <a:pPr marL="0" indent="0" defTabSz="406908">
              <a:spcBef>
                <a:spcPts val="400"/>
              </a:spcBef>
              <a:buSzTx/>
              <a:buNone/>
              <a:defRPr sz="2136">
                <a:latin typeface="Calibri"/>
                <a:ea typeface="Calibri"/>
                <a:cs typeface="Calibri"/>
                <a:sym typeface="Calibri"/>
              </a:defRPr>
            </a:pPr>
            <a:r>
              <a:t>"Yes," my mother said. "Of course. </a:t>
            </a:r>
            <a:r>
              <a:rPr u="sng"/>
              <a:t>But I'll bet he prays like mad for rainy days</a:t>
            </a:r>
            <a:r>
              <a:t>."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60"/>
                                        </p:tgtEl>
                                        <p:attrNameLst>
                                          <p:attrName>style.visibility</p:attrName>
                                        </p:attrNameLst>
                                      </p:cBhvr>
                                      <p:to>
                                        <p:strVal val="visible"/>
                                      </p:to>
                                    </p:set>
                                    <p:anim calcmode="lin" valueType="num">
                                      <p:cBhvr>
                                        <p:cTn id="7" dur="1000" fill="hold"/>
                                        <p:tgtEl>
                                          <p:spTgt spid="160"/>
                                        </p:tgtEl>
                                        <p:attrNameLst>
                                          <p:attrName>ppt_x</p:attrName>
                                        </p:attrNameLst>
                                      </p:cBhvr>
                                      <p:tavLst>
                                        <p:tav tm="0">
                                          <p:val>
                                            <p:strVal val="0-#ppt_w/2"/>
                                          </p:val>
                                        </p:tav>
                                        <p:tav tm="100000">
                                          <p:val>
                                            <p:strVal val="#ppt_x"/>
                                          </p:val>
                                        </p:tav>
                                      </p:tavLst>
                                    </p:anim>
                                    <p:anim calcmode="lin" valueType="num">
                                      <p:cBhvr>
                                        <p:cTn id="8" dur="1000" fill="hold"/>
                                        <p:tgtEl>
                                          <p:spTgt spid="1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0" grpId="1"/>
    </p:bldLst>
  </p:timing>
</p:sld>
</file>

<file path=ppt/theme/_rels/theme1.xml.rels><?xml version="1.0" encoding="UTF-8"?>
<Relationships xmlns="http://schemas.openxmlformats.org/package/2006/relationships"><Relationship Id="rId1" Type="http://schemas.openxmlformats.org/officeDocument/2006/relationships/image" Target="../media/image1.png"/></Relationships>

</file>

<file path=ppt/theme/_rels/theme2.xml.rels><?xml version="1.0" encoding="UTF-8"?>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4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4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