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noFill/>
        </a:fill>
      </a:tcStyle>
    </a:wholeTbl>
    <a:band2H>
      <a:tcTxStyle b="def" i="def"/>
      <a:tcStyle>
        <a:tcBdr/>
        <a:fill>
          <a:solidFill>
            <a:srgbClr val="FFEBD2">
              <a:alpha val="48000"/>
            </a:srgbClr>
          </a:solidFill>
        </a:fill>
      </a:tcStyle>
    </a:band2H>
    <a:firstCo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Col>
    <a:la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254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lastRow>
    <a:fir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254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Row>
  </a:tblStyle>
  <a:tblStyle styleId="{C7B018BB-80A7-4F77-B60F-C8B233D01FF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noFill/>
        </a:fill>
      </a:tcStyle>
    </a:wholeTbl>
    <a:band2H>
      <a:tcTxStyle b="def" i="def"/>
      <a:tcStyle>
        <a:tcBdr/>
        <a:fill>
          <a:solidFill>
            <a:srgbClr val="76654F">
              <a:alpha val="20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3E231A"/>
              </a:solidFill>
              <a:prstDash val="solid"/>
              <a:miter lim="400000"/>
            </a:ln>
          </a:insideV>
        </a:tcBdr>
        <a:fill>
          <a:solidFill>
            <a:srgbClr val="9BA7B4">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firstRow>
  </a:tblStyle>
  <a:tblStyle styleId="{EEE7283C-3CF3-47DC-8721-378D4A62B22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wholeTbl>
    <a:band2H>
      <a:tcTxStyle b="def" i="def"/>
      <a:tcStyle>
        <a:tcBdr/>
        <a:fill>
          <a:solidFill>
            <a:srgbClr val="B1A596">
              <a:alpha val="20000"/>
            </a:srgbClr>
          </a:solidFill>
        </a:fill>
      </a:tcStyle>
    </a:band2H>
    <a:firstCol>
      <a:tcTxStyle b="off" i="off">
        <a:fontRef idx="minor">
          <a:srgbClr val="3E231A"/>
        </a:fontRef>
        <a:srgbClr val="3E231A"/>
      </a:tcTxStyle>
      <a:tcStyle>
        <a:tcBdr>
          <a:left>
            <a:ln w="12700" cap="flat">
              <a:solidFill>
                <a:srgbClr val="3D231A"/>
              </a:solidFill>
              <a:prstDash val="solid"/>
              <a:miter lim="400000"/>
            </a:ln>
          </a:left>
          <a:right>
            <a:ln w="12700" cap="flat">
              <a:solidFill>
                <a:srgbClr val="3D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CA581">
              <a:alpha val="50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254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solidFill>
            <a:srgbClr val="A56333">
              <a:alpha val="75000"/>
            </a:srgbClr>
          </a:solidFill>
        </a:fill>
      </a:tcStyle>
    </a:firstRow>
  </a:tblStyle>
  <a:tblStyle styleId="{CF821DB8-F4EB-4A41-A1BA-3FCAFE7338EE}"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C19B68">
              <a:alpha val="50000"/>
            </a:srgbClr>
          </a:solidFill>
        </a:fill>
      </a:tcStyle>
    </a:wholeTbl>
    <a:band2H>
      <a:tcTxStyle b="def" i="def"/>
      <a:tcStyle>
        <a:tcBdr/>
        <a:fill>
          <a:solidFill>
            <a:srgbClr val="C09B6C">
              <a:alpha val="26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45C39">
              <a:alpha val="8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A77A48">
              <a:alpha val="8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633E29">
              <a:alpha val="85000"/>
            </a:srgbClr>
          </a:solidFill>
        </a:fill>
      </a:tcStyle>
    </a:firstRow>
  </a:tblStyle>
  <a:tblStyle styleId="{33BA23B1-9221-436E-865A-0063620EA4FD}"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noFill/>
        </a:fill>
      </a:tcStyle>
    </a:wholeTbl>
    <a:band2H>
      <a:tcTxStyle b="def" i="def"/>
      <a:tcStyle>
        <a:tcBdr/>
        <a:fill>
          <a:solidFill>
            <a:srgbClr val="76654F">
              <a:alpha val="20000"/>
            </a:srgbClr>
          </a:solidFill>
        </a:fill>
      </a:tcStyle>
    </a:band2H>
    <a:firstCol>
      <a:tcTxStyle b="off" i="off">
        <a:fontRef idx="minor">
          <a:srgbClr val="3E231A"/>
        </a:fontRef>
        <a:srgbClr val="3E231A"/>
      </a:tcTxStyle>
      <a:tcStyle>
        <a:tcBdr>
          <a:left>
            <a:ln w="12700" cap="flat">
              <a:solidFill>
                <a:srgbClr val="828D8E"/>
              </a:solidFill>
              <a:prstDash val="solid"/>
              <a:miter lim="400000"/>
            </a:ln>
          </a:left>
          <a:right>
            <a:ln w="12700" cap="flat">
              <a:solidFill>
                <a:srgbClr val="828D8E"/>
              </a:solidFill>
              <a:prstDash val="solid"/>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solidFill>
            <a:srgbClr val="E6DFD8">
              <a:alpha val="61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E6DFD8">
              <a:alpha val="6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5D5E5F"/>
          </a:solidFill>
        </a:fill>
      </a:tcStyle>
    </a:firstRow>
  </a:tblStyle>
  <a:tblStyle styleId="{2708684C-4D16-4618-839F-0558EEFCDFE6}" styleName="">
    <a:tblBg/>
    <a:wholeTbl>
      <a:tcTxStyle b="off" i="off">
        <a:fontRef idx="minor">
          <a:srgbClr val="232323"/>
        </a:fontRef>
        <a:srgbClr val="232323"/>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b="def" i="def"/>
      <a:tcStyle>
        <a:tcBdr/>
        <a:fill>
          <a:solidFill>
            <a:srgbClr val="76654F">
              <a:alpha val="20000"/>
            </a:srgbClr>
          </a:solidFill>
        </a:fill>
      </a:tcStyle>
    </a:band2H>
    <a:firstCol>
      <a:tcTxStyle b="off" i="off">
        <a:fontRef idx="minor">
          <a:srgbClr val="232323"/>
        </a:fontRef>
        <a:srgbClr val="232323"/>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232323"/>
        </a:fontRef>
        <a:srgbClr val="232323"/>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32323"/>
        </a:fontRef>
        <a:srgbClr val="232323"/>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el och undertitel">
    <p:spTree>
      <p:nvGrpSpPr>
        <p:cNvPr id="1" name=""/>
        <p:cNvGrpSpPr/>
        <p:nvPr/>
      </p:nvGrpSpPr>
      <p:grpSpPr>
        <a:xfrm>
          <a:off x="0" y="0"/>
          <a:ext cx="0" cy="0"/>
          <a:chOff x="0" y="0"/>
          <a:chExt cx="0" cy="0"/>
        </a:xfrm>
      </p:grpSpPr>
      <p:sp>
        <p:nvSpPr>
          <p:cNvPr id="11" name="Titeltext"/>
          <p:cNvSpPr txBox="1"/>
          <p:nvPr>
            <p:ph type="title"/>
          </p:nvPr>
        </p:nvSpPr>
        <p:spPr>
          <a:xfrm>
            <a:off x="1270000" y="1689100"/>
            <a:ext cx="10464800" cy="3467100"/>
          </a:xfrm>
          <a:prstGeom prst="rect">
            <a:avLst/>
          </a:prstGeom>
        </p:spPr>
        <p:txBody>
          <a:bodyPr anchor="b"/>
          <a:lstStyle>
            <a:lvl1pPr algn="ctr"/>
          </a:lstStyle>
          <a:p>
            <a:pPr/>
            <a:r>
              <a:t>Titeltext</a:t>
            </a:r>
          </a:p>
        </p:txBody>
      </p:sp>
      <p:sp>
        <p:nvSpPr>
          <p:cNvPr id="12" name="Brödtext nivå ett…"/>
          <p:cNvSpPr txBox="1"/>
          <p:nvPr>
            <p:ph type="body" sz="quarter" idx="1"/>
          </p:nvPr>
        </p:nvSpPr>
        <p:spPr>
          <a:xfrm>
            <a:off x="1270000" y="51816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Horisontellt">
    <p:spTree>
      <p:nvGrpSpPr>
        <p:cNvPr id="1" name=""/>
        <p:cNvGrpSpPr/>
        <p:nvPr/>
      </p:nvGrpSpPr>
      <p:grpSpPr>
        <a:xfrm>
          <a:off x="0" y="0"/>
          <a:ext cx="0" cy="0"/>
          <a:chOff x="0" y="0"/>
          <a:chExt cx="0" cy="0"/>
        </a:xfrm>
      </p:grpSpPr>
      <p:sp>
        <p:nvSpPr>
          <p:cNvPr id="20" name="Bild"/>
          <p:cNvSpPr/>
          <p:nvPr>
            <p:ph type="pic" idx="21"/>
          </p:nvPr>
        </p:nvSpPr>
        <p:spPr>
          <a:xfrm>
            <a:off x="1574800" y="114300"/>
            <a:ext cx="9855200" cy="6502609"/>
          </a:xfrm>
          <a:prstGeom prst="rect">
            <a:avLst/>
          </a:prstGeom>
          <a:ln w="9525">
            <a:round/>
          </a:ln>
        </p:spPr>
        <p:txBody>
          <a:bodyPr lIns="91439" tIns="45719" rIns="91439" bIns="45719" anchor="t">
            <a:noAutofit/>
          </a:bodyPr>
          <a:lstStyle/>
          <a:p>
            <a:pPr/>
          </a:p>
        </p:txBody>
      </p:sp>
      <p:sp>
        <p:nvSpPr>
          <p:cNvPr id="21" name="Titeltext"/>
          <p:cNvSpPr txBox="1"/>
          <p:nvPr>
            <p:ph type="title"/>
          </p:nvPr>
        </p:nvSpPr>
        <p:spPr>
          <a:xfrm>
            <a:off x="1270000" y="6680200"/>
            <a:ext cx="10464800" cy="1270000"/>
          </a:xfrm>
          <a:prstGeom prst="rect">
            <a:avLst/>
          </a:prstGeom>
        </p:spPr>
        <p:txBody>
          <a:bodyPr anchor="b"/>
          <a:lstStyle>
            <a:lvl1pPr algn="ctr"/>
          </a:lstStyle>
          <a:p>
            <a:pPr/>
            <a:r>
              <a:t>Titeltext</a:t>
            </a:r>
          </a:p>
        </p:txBody>
      </p:sp>
      <p:sp>
        <p:nvSpPr>
          <p:cNvPr id="22" name="Brödtext nivå ett…"/>
          <p:cNvSpPr txBox="1"/>
          <p:nvPr>
            <p:ph type="body" sz="quarter" idx="1"/>
          </p:nvPr>
        </p:nvSpPr>
        <p:spPr>
          <a:xfrm>
            <a:off x="1270000" y="78359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Centrerad">
    <p:spTree>
      <p:nvGrpSpPr>
        <p:cNvPr id="1" name=""/>
        <p:cNvGrpSpPr/>
        <p:nvPr/>
      </p:nvGrpSpPr>
      <p:grpSpPr>
        <a:xfrm>
          <a:off x="0" y="0"/>
          <a:ext cx="0" cy="0"/>
          <a:chOff x="0" y="0"/>
          <a:chExt cx="0" cy="0"/>
        </a:xfrm>
      </p:grpSpPr>
      <p:sp>
        <p:nvSpPr>
          <p:cNvPr id="30" name="Titeltext"/>
          <p:cNvSpPr txBox="1"/>
          <p:nvPr>
            <p:ph type="title"/>
          </p:nvPr>
        </p:nvSpPr>
        <p:spPr>
          <a:xfrm>
            <a:off x="1270000" y="3289300"/>
            <a:ext cx="10464800" cy="3175000"/>
          </a:xfrm>
          <a:prstGeom prst="rect">
            <a:avLst/>
          </a:prstGeom>
        </p:spPr>
        <p:txBody>
          <a:bodyPr/>
          <a:lstStyle>
            <a:lvl1pPr algn="ctr"/>
          </a:lstStyle>
          <a:p>
            <a:pPr/>
            <a:r>
              <a:t>Titeltext</a:t>
            </a:r>
          </a:p>
        </p:txBody>
      </p:sp>
      <p:sp>
        <p:nvSpPr>
          <p:cNvPr id="3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kalt">
    <p:spTree>
      <p:nvGrpSpPr>
        <p:cNvPr id="1" name=""/>
        <p:cNvGrpSpPr/>
        <p:nvPr/>
      </p:nvGrpSpPr>
      <p:grpSpPr>
        <a:xfrm>
          <a:off x="0" y="0"/>
          <a:ext cx="0" cy="0"/>
          <a:chOff x="0" y="0"/>
          <a:chExt cx="0" cy="0"/>
        </a:xfrm>
      </p:grpSpPr>
      <p:sp>
        <p:nvSpPr>
          <p:cNvPr id="38" name="Bild"/>
          <p:cNvSpPr/>
          <p:nvPr>
            <p:ph type="pic" idx="21"/>
          </p:nvPr>
        </p:nvSpPr>
        <p:spPr>
          <a:xfrm>
            <a:off x="3759200" y="825500"/>
            <a:ext cx="11548692" cy="7620000"/>
          </a:xfrm>
          <a:prstGeom prst="rect">
            <a:avLst/>
          </a:prstGeom>
          <a:ln w="9525">
            <a:round/>
          </a:ln>
        </p:spPr>
        <p:txBody>
          <a:bodyPr lIns="91439" tIns="45719" rIns="91439" bIns="45719" anchor="t">
            <a:noAutofit/>
          </a:bodyPr>
          <a:lstStyle/>
          <a:p>
            <a:pPr/>
          </a:p>
        </p:txBody>
      </p:sp>
      <p:sp>
        <p:nvSpPr>
          <p:cNvPr id="39" name="Titeltext"/>
          <p:cNvSpPr txBox="1"/>
          <p:nvPr>
            <p:ph type="title"/>
          </p:nvPr>
        </p:nvSpPr>
        <p:spPr>
          <a:xfrm>
            <a:off x="965200" y="1397000"/>
            <a:ext cx="5600700" cy="4038600"/>
          </a:xfrm>
          <a:prstGeom prst="rect">
            <a:avLst/>
          </a:prstGeom>
        </p:spPr>
        <p:txBody>
          <a:bodyPr anchor="b"/>
          <a:lstStyle>
            <a:lvl1pPr algn="ctr">
              <a:defRPr sz="6800"/>
            </a:lvl1pPr>
          </a:lstStyle>
          <a:p>
            <a:pPr/>
            <a:r>
              <a:t>Titeltext</a:t>
            </a:r>
          </a:p>
        </p:txBody>
      </p:sp>
      <p:sp>
        <p:nvSpPr>
          <p:cNvPr id="40" name="Brödtext nivå ett…"/>
          <p:cNvSpPr txBox="1"/>
          <p:nvPr>
            <p:ph type="body" sz="quarter" idx="1"/>
          </p:nvPr>
        </p:nvSpPr>
        <p:spPr>
          <a:xfrm>
            <a:off x="965200" y="5448300"/>
            <a:ext cx="5600700" cy="29337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Upptill">
    <p:spTree>
      <p:nvGrpSpPr>
        <p:cNvPr id="1" name=""/>
        <p:cNvGrpSpPr/>
        <p:nvPr/>
      </p:nvGrpSpPr>
      <p:grpSpPr>
        <a:xfrm>
          <a:off x="0" y="0"/>
          <a:ext cx="0" cy="0"/>
          <a:chOff x="0" y="0"/>
          <a:chExt cx="0" cy="0"/>
        </a:xfrm>
      </p:grpSpPr>
      <p:sp>
        <p:nvSpPr>
          <p:cNvPr id="48" name="Titeltext"/>
          <p:cNvSpPr txBox="1"/>
          <p:nvPr>
            <p:ph type="title"/>
          </p:nvPr>
        </p:nvSpPr>
        <p:spPr>
          <a:prstGeom prst="rect">
            <a:avLst/>
          </a:prstGeom>
        </p:spPr>
        <p:txBody>
          <a:bodyPr/>
          <a:lstStyle>
            <a:lvl1pPr algn="ctr"/>
          </a:lstStyle>
          <a:p>
            <a:pPr/>
            <a:r>
              <a:t>Titeltext</a:t>
            </a:r>
          </a:p>
        </p:txBody>
      </p:sp>
      <p:sp>
        <p:nvSpPr>
          <p:cNvPr id="49"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punkter">
    <p:spTree>
      <p:nvGrpSpPr>
        <p:cNvPr id="1" name=""/>
        <p:cNvGrpSpPr/>
        <p:nvPr/>
      </p:nvGrpSpPr>
      <p:grpSpPr>
        <a:xfrm>
          <a:off x="0" y="0"/>
          <a:ext cx="0" cy="0"/>
          <a:chOff x="0" y="0"/>
          <a:chExt cx="0" cy="0"/>
        </a:xfrm>
      </p:grpSpPr>
      <p:sp>
        <p:nvSpPr>
          <p:cNvPr id="56" name="Titeltext"/>
          <p:cNvSpPr txBox="1"/>
          <p:nvPr>
            <p:ph type="title"/>
          </p:nvPr>
        </p:nvSpPr>
        <p:spPr>
          <a:prstGeom prst="rect">
            <a:avLst/>
          </a:prstGeom>
        </p:spPr>
        <p:txBody>
          <a:bodyPr/>
          <a:lstStyle>
            <a:lvl1pPr algn="ctr"/>
          </a:lstStyle>
          <a:p>
            <a:pPr/>
            <a:r>
              <a:t>Titeltext</a:t>
            </a:r>
          </a:p>
        </p:txBody>
      </p:sp>
      <p:sp>
        <p:nvSpPr>
          <p:cNvPr id="57" name="Brödtext nivå ett…"/>
          <p:cNvSpPr txBox="1"/>
          <p:nvPr>
            <p:ph type="body" idx="1"/>
          </p:nvPr>
        </p:nvSpPr>
        <p:spPr>
          <a:xfrm>
            <a:off x="1270000" y="2819400"/>
            <a:ext cx="10464800" cy="5842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r och bild">
    <p:spTree>
      <p:nvGrpSpPr>
        <p:cNvPr id="1" name=""/>
        <p:cNvGrpSpPr/>
        <p:nvPr/>
      </p:nvGrpSpPr>
      <p:grpSpPr>
        <a:xfrm>
          <a:off x="0" y="0"/>
          <a:ext cx="0" cy="0"/>
          <a:chOff x="0" y="0"/>
          <a:chExt cx="0" cy="0"/>
        </a:xfrm>
      </p:grpSpPr>
      <p:sp>
        <p:nvSpPr>
          <p:cNvPr id="65" name="Bild"/>
          <p:cNvSpPr/>
          <p:nvPr>
            <p:ph type="pic" sz="half" idx="21"/>
          </p:nvPr>
        </p:nvSpPr>
        <p:spPr>
          <a:xfrm>
            <a:off x="5283200" y="2819400"/>
            <a:ext cx="8565280" cy="5651500"/>
          </a:xfrm>
          <a:prstGeom prst="rect">
            <a:avLst/>
          </a:prstGeom>
          <a:ln w="9525">
            <a:round/>
          </a:ln>
        </p:spPr>
        <p:txBody>
          <a:bodyPr lIns="91439" tIns="45719" rIns="91439" bIns="45719" anchor="t">
            <a:noAutofit/>
          </a:bodyPr>
          <a:lstStyle/>
          <a:p>
            <a:pPr/>
          </a:p>
        </p:txBody>
      </p:sp>
      <p:sp>
        <p:nvSpPr>
          <p:cNvPr id="66" name="Titeltext"/>
          <p:cNvSpPr txBox="1"/>
          <p:nvPr>
            <p:ph type="title"/>
          </p:nvPr>
        </p:nvSpPr>
        <p:spPr>
          <a:prstGeom prst="rect">
            <a:avLst/>
          </a:prstGeom>
        </p:spPr>
        <p:txBody>
          <a:bodyPr/>
          <a:lstStyle>
            <a:lvl1pPr algn="ctr"/>
          </a:lstStyle>
          <a:p>
            <a:pPr/>
            <a:r>
              <a:t>Titeltext</a:t>
            </a:r>
          </a:p>
        </p:txBody>
      </p:sp>
      <p:sp>
        <p:nvSpPr>
          <p:cNvPr id="67" name="Brödtext nivå ett…"/>
          <p:cNvSpPr txBox="1"/>
          <p:nvPr>
            <p:ph type="body" sz="half" idx="1"/>
          </p:nvPr>
        </p:nvSpPr>
        <p:spPr>
          <a:xfrm>
            <a:off x="1270000" y="2819400"/>
            <a:ext cx="5016500" cy="5651500"/>
          </a:xfrm>
          <a:prstGeom prst="rect">
            <a:avLst/>
          </a:prstGeom>
        </p:spPr>
        <p:txBody>
          <a:bodyPr/>
          <a:lstStyle>
            <a:lvl1pPr marL="368300" indent="-368300">
              <a:spcBef>
                <a:spcPts val="2800"/>
              </a:spcBef>
              <a:buBlip>
                <a:blip r:embed="rId2"/>
              </a:buBlip>
              <a:defRPr sz="3000"/>
            </a:lvl1pPr>
            <a:lvl2pPr marL="736600" indent="-368300">
              <a:spcBef>
                <a:spcPts val="2800"/>
              </a:spcBef>
              <a:buBlip>
                <a:blip r:embed="rId2"/>
              </a:buBlip>
              <a:defRPr sz="3000"/>
            </a:lvl2pPr>
            <a:lvl3pPr marL="1104900" indent="-368300">
              <a:spcBef>
                <a:spcPts val="2800"/>
              </a:spcBef>
              <a:buBlip>
                <a:blip r:embed="rId2"/>
              </a:buBlip>
              <a:defRPr sz="3000"/>
            </a:lvl3pPr>
            <a:lvl4pPr marL="1473200" indent="-368300">
              <a:spcBef>
                <a:spcPts val="2800"/>
              </a:spcBef>
              <a:buBlip>
                <a:blip r:embed="rId2"/>
              </a:buBlip>
              <a:defRPr sz="3000"/>
            </a:lvl4pPr>
            <a:lvl5pPr marL="1841500" indent="-368300">
              <a:spcBef>
                <a:spcPts val="2800"/>
              </a:spcBef>
              <a:buBlip>
                <a:blip r:embed="rId2"/>
              </a:buBlip>
              <a:defRPr sz="30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r">
    <p:spTree>
      <p:nvGrpSpPr>
        <p:cNvPr id="1" name=""/>
        <p:cNvGrpSpPr/>
        <p:nvPr/>
      </p:nvGrpSpPr>
      <p:grpSpPr>
        <a:xfrm>
          <a:off x="0" y="0"/>
          <a:ext cx="0" cy="0"/>
          <a:chOff x="0" y="0"/>
          <a:chExt cx="0" cy="0"/>
        </a:xfrm>
      </p:grpSpPr>
      <p:sp>
        <p:nvSpPr>
          <p:cNvPr id="75" name="Brödtext nivå ett…"/>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sida">
    <p:spTree>
      <p:nvGrpSpPr>
        <p:cNvPr id="1" name=""/>
        <p:cNvGrpSpPr/>
        <p:nvPr/>
      </p:nvGrpSpPr>
      <p:grpSpPr>
        <a:xfrm>
          <a:off x="0" y="0"/>
          <a:ext cx="0" cy="0"/>
          <a:chOff x="0" y="0"/>
          <a:chExt cx="0" cy="0"/>
        </a:xfrm>
      </p:grpSpPr>
      <p:sp>
        <p:nvSpPr>
          <p:cNvPr id="83" name="Bild"/>
          <p:cNvSpPr/>
          <p:nvPr>
            <p:ph type="pic" sz="quarter" idx="21"/>
          </p:nvPr>
        </p:nvSpPr>
        <p:spPr>
          <a:xfrm>
            <a:off x="7391400" y="762000"/>
            <a:ext cx="4660900" cy="3075332"/>
          </a:xfrm>
          <a:prstGeom prst="rect">
            <a:avLst/>
          </a:prstGeom>
          <a:ln w="9525">
            <a:round/>
          </a:ln>
        </p:spPr>
        <p:txBody>
          <a:bodyPr lIns="91439" tIns="45719" rIns="91439" bIns="45719" anchor="t">
            <a:noAutofit/>
          </a:bodyPr>
          <a:lstStyle/>
          <a:p>
            <a:pPr/>
          </a:p>
        </p:txBody>
      </p:sp>
      <p:sp>
        <p:nvSpPr>
          <p:cNvPr id="84" name="Bild"/>
          <p:cNvSpPr/>
          <p:nvPr>
            <p:ph type="pic" sz="half" idx="22"/>
          </p:nvPr>
        </p:nvSpPr>
        <p:spPr>
          <a:xfrm>
            <a:off x="6901631" y="3197028"/>
            <a:ext cx="5380144" cy="8115301"/>
          </a:xfrm>
          <a:prstGeom prst="rect">
            <a:avLst/>
          </a:prstGeom>
          <a:ln w="9525">
            <a:round/>
          </a:ln>
        </p:spPr>
        <p:txBody>
          <a:bodyPr lIns="91439" tIns="45719" rIns="91439" bIns="45719" anchor="t">
            <a:noAutofit/>
          </a:bodyPr>
          <a:lstStyle/>
          <a:p>
            <a:pPr/>
          </a:p>
        </p:txBody>
      </p:sp>
      <p:sp>
        <p:nvSpPr>
          <p:cNvPr id="85" name="Bild"/>
          <p:cNvSpPr/>
          <p:nvPr>
            <p:ph type="pic" idx="23"/>
          </p:nvPr>
        </p:nvSpPr>
        <p:spPr>
          <a:xfrm>
            <a:off x="-2291141" y="-26019"/>
            <a:ext cx="12309676" cy="9233763"/>
          </a:xfrm>
          <a:prstGeom prst="rect">
            <a:avLst/>
          </a:prstGeom>
          <a:ln w="9525">
            <a:round/>
          </a:ln>
        </p:spPr>
        <p:txBody>
          <a:bodyPr lIns="91439" tIns="45719" rIns="91439" bIns="45719" anchor="t">
            <a:noAutofit/>
          </a:bodyPr>
          <a:lstStyle/>
          <a:p>
            <a:pPr/>
          </a:p>
        </p:txBody>
      </p:sp>
      <p:sp>
        <p:nvSpPr>
          <p:cNvPr id="8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
    <p:spTree>
      <p:nvGrpSpPr>
        <p:cNvPr id="1" name=""/>
        <p:cNvGrpSpPr/>
        <p:nvPr/>
      </p:nvGrpSpPr>
      <p:grpSpPr>
        <a:xfrm>
          <a:off x="0" y="0"/>
          <a:ext cx="0" cy="0"/>
          <a:chOff x="0" y="0"/>
          <a:chExt cx="0" cy="0"/>
        </a:xfrm>
      </p:grpSpPr>
      <p:sp>
        <p:nvSpPr>
          <p:cNvPr id="93" name="”Skriv ett citat här.”"/>
          <p:cNvSpPr/>
          <p:nvPr>
            <p:ph type="body" sz="quarter" idx="21"/>
          </p:nvPr>
        </p:nvSpPr>
        <p:spPr>
          <a:xfrm>
            <a:off x="1270000" y="4267200"/>
            <a:ext cx="10464800" cy="850900"/>
          </a:xfrm>
          <a:prstGeom prst="rect">
            <a:avLst/>
          </a:prstGeom>
        </p:spPr>
        <p:txBody>
          <a:bodyPr>
            <a:spAutoFit/>
          </a:bodyPr>
          <a:lstStyle>
            <a:lvl1pPr marL="0" indent="0" algn="ctr">
              <a:spcBef>
                <a:spcPts val="0"/>
              </a:spcBef>
              <a:buSzTx/>
              <a:buNone/>
            </a:lvl1pPr>
          </a:lstStyle>
          <a:p>
            <a:pPr/>
            <a:r>
              <a:t>”Skriv ett citat här.”</a:t>
            </a:r>
          </a:p>
        </p:txBody>
      </p:sp>
      <p:sp>
        <p:nvSpPr>
          <p:cNvPr id="94" name="–Johnny Appleseed"/>
          <p:cNvSpPr/>
          <p:nvPr>
            <p:ph type="body" sz="quarter" idx="22"/>
          </p:nvPr>
        </p:nvSpPr>
        <p:spPr>
          <a:xfrm>
            <a:off x="1270000" y="6362700"/>
            <a:ext cx="10464800" cy="647700"/>
          </a:xfrm>
          <a:prstGeom prst="rect">
            <a:avLst/>
          </a:prstGeom>
        </p:spPr>
        <p:txBody>
          <a:bodyPr anchor="t">
            <a:spAutoFit/>
          </a:bodyPr>
          <a:lstStyle>
            <a:lvl1pPr marL="0" indent="0" algn="ctr">
              <a:spcBef>
                <a:spcPts val="0"/>
              </a:spcBef>
              <a:buSzTx/>
              <a:buNone/>
              <a:defRPr sz="2800"/>
            </a:lvl1pPr>
          </a:lstStyle>
          <a:p>
            <a:pPr/>
            <a:r>
              <a:t>–Johnny Appleseed</a:t>
            </a:r>
          </a:p>
        </p:txBody>
      </p:sp>
      <p:sp>
        <p:nvSpPr>
          <p:cNvPr id="9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ld">
    <p:spTree>
      <p:nvGrpSpPr>
        <p:cNvPr id="1" name=""/>
        <p:cNvGrpSpPr/>
        <p:nvPr/>
      </p:nvGrpSpPr>
      <p:grpSpPr>
        <a:xfrm>
          <a:off x="0" y="0"/>
          <a:ext cx="0" cy="0"/>
          <a:chOff x="0" y="0"/>
          <a:chExt cx="0" cy="0"/>
        </a:xfrm>
      </p:grpSpPr>
      <p:sp>
        <p:nvSpPr>
          <p:cNvPr id="102" name="Bild"/>
          <p:cNvSpPr/>
          <p:nvPr>
            <p:ph type="pic" idx="21"/>
          </p:nvPr>
        </p:nvSpPr>
        <p:spPr>
          <a:xfrm>
            <a:off x="-355600" y="0"/>
            <a:ext cx="14782326" cy="10375900"/>
          </a:xfrm>
          <a:prstGeom prst="rect">
            <a:avLst/>
          </a:prstGeom>
        </p:spPr>
        <p:txBody>
          <a:bodyPr lIns="91439" tIns="45719" rIns="91439" bIns="45719" anchor="t">
            <a:noAutofit/>
          </a:bodyPr>
          <a:lstStyle/>
          <a:p>
            <a:pPr/>
          </a:p>
        </p:txBody>
      </p:sp>
      <p:sp>
        <p:nvSpPr>
          <p:cNvPr id="10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om">
    <p:spTree>
      <p:nvGrpSpPr>
        <p:cNvPr id="1" name=""/>
        <p:cNvGrpSpPr/>
        <p:nvPr/>
      </p:nvGrpSpPr>
      <p:grpSpPr>
        <a:xfrm>
          <a:off x="0" y="0"/>
          <a:ext cx="0" cy="0"/>
          <a:chOff x="0" y="0"/>
          <a:chExt cx="0" cy="0"/>
        </a:xfrm>
      </p:grpSpPr>
      <p:sp>
        <p:nvSpPr>
          <p:cNvPr id="110"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rödtext nivå ett…"/>
          <p:cNvSpPr txBox="1"/>
          <p:nvPr>
            <p:ph type="body" idx="1"/>
          </p:nvPr>
        </p:nvSpPr>
        <p:spPr>
          <a:xfrm>
            <a:off x="1270000" y="1168400"/>
            <a:ext cx="10464800" cy="7416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3" name="Titeltext"/>
          <p:cNvSpPr txBox="1"/>
          <p:nvPr>
            <p:ph type="title"/>
          </p:nvPr>
        </p:nvSpPr>
        <p:spPr>
          <a:xfrm>
            <a:off x="1270000" y="635000"/>
            <a:ext cx="10464800" cy="2108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Titeltext</a:t>
            </a:r>
          </a:p>
        </p:txBody>
      </p:sp>
      <p:sp>
        <p:nvSpPr>
          <p:cNvPr id="4" name="Diabildsnummer"/>
          <p:cNvSpPr txBox="1"/>
          <p:nvPr>
            <p:ph type="sldNum" sz="quarter" idx="2"/>
          </p:nvPr>
        </p:nvSpPr>
        <p:spPr>
          <a:xfrm>
            <a:off x="6337299" y="9296400"/>
            <a:ext cx="323479" cy="4572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1pPr>
      <a:lvl2pPr marL="0" marR="0" indent="2286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2pPr>
      <a:lvl3pPr marL="0" marR="0" indent="4572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3pPr>
      <a:lvl4pPr marL="0" marR="0" indent="6858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4pPr>
      <a:lvl5pPr marL="0" marR="0" indent="9144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5pPr>
      <a:lvl6pPr marL="0" marR="0" indent="11430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6pPr>
      <a:lvl7pPr marL="0" marR="0" indent="13716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7pPr>
      <a:lvl8pPr marL="0" marR="0" indent="16002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8pPr>
      <a:lvl9pPr marL="0" marR="0" indent="1828800" algn="l" defTabSz="584200" latinLnBrk="0">
        <a:lnSpc>
          <a:spcPct val="100000"/>
        </a:lnSpc>
        <a:spcBef>
          <a:spcPts val="0"/>
        </a:spcBef>
        <a:spcAft>
          <a:spcPts val="0"/>
        </a:spcAft>
        <a:buClrTx/>
        <a:buSzTx/>
        <a:buFontTx/>
        <a:buNone/>
        <a:tabLst/>
        <a:defRPr b="0" baseline="0" cap="none" i="0" spc="0" strike="noStrike" sz="7200" u="none">
          <a:solidFill>
            <a:srgbClr val="3E231A"/>
          </a:solidFill>
          <a:uFillTx/>
          <a:latin typeface="+mn-lt"/>
          <a:ea typeface="+mn-ea"/>
          <a:cs typeface="+mn-cs"/>
          <a:sym typeface="Papyrus"/>
        </a:defRPr>
      </a:lvl9pPr>
    </p:titleStyle>
    <p:bodyStyle>
      <a:lvl1pPr marL="4699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1pPr>
      <a:lvl2pPr marL="9398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2pPr>
      <a:lvl3pPr marL="14097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3pPr>
      <a:lvl4pPr marL="18796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4pPr>
      <a:lvl5pPr marL="23495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5pPr>
      <a:lvl6pPr marL="28194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6pPr>
      <a:lvl7pPr marL="32893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7pPr>
      <a:lvl8pPr marL="37592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8pPr>
      <a:lvl9pPr marL="4229100" marR="0" indent="-469900" algn="l" defTabSz="584200" rtl="0" latinLnBrk="0">
        <a:lnSpc>
          <a:spcPct val="100000"/>
        </a:lnSpc>
        <a:spcBef>
          <a:spcPts val="3000"/>
        </a:spcBef>
        <a:spcAft>
          <a:spcPts val="0"/>
        </a:spcAft>
        <a:buClrTx/>
        <a:buSzPct val="25000"/>
        <a:buFontTx/>
        <a:buBlip>
          <a:blip r:embed="rId3"/>
        </a:buBlip>
        <a:tabLst/>
        <a:defRPr b="0" baseline="0" cap="none" i="0" spc="0" strike="noStrike" sz="3800" u="none">
          <a:solidFill>
            <a:srgbClr val="3E231A"/>
          </a:solidFill>
          <a:uFillTx/>
          <a:latin typeface="+mn-lt"/>
          <a:ea typeface="+mn-ea"/>
          <a:cs typeface="+mn-cs"/>
          <a:sym typeface="Papyrus"/>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pyru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En analys av novellen PÄLSEN av…"/>
          <p:cNvSpPr txBox="1"/>
          <p:nvPr>
            <p:ph type="title"/>
          </p:nvPr>
        </p:nvSpPr>
        <p:spPr>
          <a:prstGeom prst="rect">
            <a:avLst/>
          </a:prstGeom>
        </p:spPr>
        <p:txBody>
          <a:bodyPr/>
          <a:lstStyle/>
          <a:p>
            <a:pPr defTabSz="414781">
              <a:defRPr sz="5112"/>
            </a:pPr>
            <a:r>
              <a:t>En analys av novellen PÄLSEN av </a:t>
            </a:r>
          </a:p>
          <a:p>
            <a:pPr defTabSz="414781">
              <a:defRPr sz="5112"/>
            </a:pPr>
            <a:r>
              <a:t>Hjalmar Söderberg </a:t>
            </a:r>
          </a:p>
        </p:txBody>
      </p:sp>
      <p:sp>
        <p:nvSpPr>
          <p:cNvPr id="120" name="En textanalys består av tre delar:…"/>
          <p:cNvSpPr txBox="1"/>
          <p:nvPr>
            <p:ph type="body" idx="1"/>
          </p:nvPr>
        </p:nvSpPr>
        <p:spPr>
          <a:prstGeom prst="rect">
            <a:avLst/>
          </a:prstGeom>
        </p:spPr>
        <p:txBody>
          <a:bodyPr/>
          <a:lstStyle/>
          <a:p>
            <a:pPr>
              <a:buBlip>
                <a:blip r:embed="rId2"/>
              </a:buBlip>
            </a:pPr>
            <a:r>
              <a:t>En textanalys består av tre delar:</a:t>
            </a:r>
          </a:p>
          <a:p>
            <a:pPr>
              <a:buBlip>
                <a:blip r:embed="rId2"/>
              </a:buBlip>
            </a:pPr>
            <a:r>
              <a:t>Del 1: VAD berättas?</a:t>
            </a:r>
          </a:p>
          <a:p>
            <a:pPr>
              <a:buBlip>
                <a:blip r:embed="rId2"/>
              </a:buBlip>
            </a:pPr>
            <a:r>
              <a:t>Del 2: HUR berättas det?</a:t>
            </a:r>
          </a:p>
          <a:p>
            <a:pPr>
              <a:buBlip>
                <a:blip r:embed="rId2"/>
              </a:buBlip>
            </a:pPr>
            <a:r>
              <a:t>Del 3: VARFÖR berättas det?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Del 1:…"/>
          <p:cNvSpPr txBox="1"/>
          <p:nvPr>
            <p:ph type="title"/>
          </p:nvPr>
        </p:nvSpPr>
        <p:spPr>
          <a:prstGeom prst="rect">
            <a:avLst/>
          </a:prstGeom>
        </p:spPr>
        <p:txBody>
          <a:bodyPr/>
          <a:lstStyle/>
          <a:p>
            <a:pPr/>
            <a:r>
              <a:t>Del 1: </a:t>
            </a:r>
          </a:p>
          <a:p>
            <a:pPr/>
            <a:r>
              <a:t>VAD berättas?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Fabel"/>
          <p:cNvSpPr txBox="1"/>
          <p:nvPr>
            <p:ph type="title"/>
          </p:nvPr>
        </p:nvSpPr>
        <p:spPr>
          <a:prstGeom prst="rect">
            <a:avLst/>
          </a:prstGeom>
        </p:spPr>
        <p:txBody>
          <a:bodyPr/>
          <a:lstStyle/>
          <a:p>
            <a:pPr/>
            <a:r>
              <a:t>Fabel</a:t>
            </a:r>
          </a:p>
        </p:txBody>
      </p:sp>
      <p:sp>
        <p:nvSpPr>
          <p:cNvPr id="125" name="Berättelsen handlar om doktor Henck, som råkar ut för en olycka när han är på väg hem. Hans rock går sönder, så han får låna en päls av sin vän häradshövding Richardt. Den varma pälsen gör honom på gott humör, och han känner sig rik. När han kommer hem b"/>
          <p:cNvSpPr txBox="1"/>
          <p:nvPr>
            <p:ph type="body" idx="1"/>
          </p:nvPr>
        </p:nvSpPr>
        <p:spPr>
          <a:xfrm>
            <a:off x="1435100" y="1803400"/>
            <a:ext cx="10464800" cy="5842000"/>
          </a:xfrm>
          <a:prstGeom prst="rect">
            <a:avLst/>
          </a:prstGeom>
        </p:spPr>
        <p:txBody>
          <a:bodyPr/>
          <a:lstStyle>
            <a:lvl1pPr marL="0" indent="0" defTabSz="457200">
              <a:spcBef>
                <a:spcPts val="0"/>
              </a:spcBef>
              <a:buSzTx/>
              <a:buNone/>
              <a:defRPr sz="3000">
                <a:solidFill>
                  <a:srgbClr val="000000"/>
                </a:solidFill>
                <a:latin typeface="Helvetica"/>
                <a:ea typeface="Helvetica"/>
                <a:cs typeface="Helvetica"/>
                <a:sym typeface="Helvetica"/>
              </a:defRPr>
            </a:lvl1pPr>
          </a:lstStyle>
          <a:p>
            <a:pPr/>
            <a:r>
              <a:t>Berättelsen handlar om doktor Henck, som råkar ut för en olycka när han är på väg hem. Hans rock går sönder, så han får låna en päls av sin vän häradshövding Richardt. Den varma pälsen gör honom på gott humör, och han känner sig rik. När han kommer hem blir han mött och kysst av sin hustru. Han firar jul med sin familj och häradshövding Richardt. Han konstaterar avslutningsvis att pälsen gett honom den sista stunden av lycka han får uppleva i livet.</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25"/>
                                        </p:tgtEl>
                                        <p:attrNameLst>
                                          <p:attrName>style.visibility</p:attrName>
                                        </p:attrNameLst>
                                      </p:cBhvr>
                                      <p:to>
                                        <p:strVal val="visible"/>
                                      </p:to>
                                    </p:set>
                                    <p:anim calcmode="lin" valueType="num">
                                      <p:cBhvr>
                                        <p:cTn id="7" dur="1000" fill="hold"/>
                                        <p:tgtEl>
                                          <p:spTgt spid="125"/>
                                        </p:tgtEl>
                                        <p:attrNameLst>
                                          <p:attrName>ppt_x</p:attrName>
                                        </p:attrNameLst>
                                      </p:cBhvr>
                                      <p:tavLst>
                                        <p:tav tm="0">
                                          <p:val>
                                            <p:strVal val="0-#ppt_w/2"/>
                                          </p:val>
                                        </p:tav>
                                        <p:tav tm="100000">
                                          <p:val>
                                            <p:strVal val="#ppt_x"/>
                                          </p:val>
                                        </p:tav>
                                      </p:tavLst>
                                    </p:anim>
                                    <p:anim calcmode="lin" valueType="num">
                                      <p:cBhvr>
                                        <p:cTn id="8" dur="1000" fill="hold"/>
                                        <p:tgtEl>
                                          <p:spTgt spid="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5"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Konflikt/ problem"/>
          <p:cNvSpPr txBox="1"/>
          <p:nvPr>
            <p:ph type="title"/>
          </p:nvPr>
        </p:nvSpPr>
        <p:spPr>
          <a:prstGeom prst="rect">
            <a:avLst/>
          </a:prstGeom>
        </p:spPr>
        <p:txBody>
          <a:bodyPr/>
          <a:lstStyle/>
          <a:p>
            <a:pPr/>
            <a:r>
              <a:t>Konflikt/ problem</a:t>
            </a:r>
          </a:p>
        </p:txBody>
      </p:sp>
      <p:sp>
        <p:nvSpPr>
          <p:cNvPr id="128" name="Det finns ett konkret problem i berättelsen, nämligen att doktor Hencks rock går sönder. Det blir löst av att han får låna pälsen. Men det finns också ett mer abstrakt problem i texten, nämligen att Henck verkar har konflikter eller motsättningar med all"/>
          <p:cNvSpPr txBox="1"/>
          <p:nvPr>
            <p:ph type="body" idx="1"/>
          </p:nvPr>
        </p:nvSpPr>
        <p:spPr>
          <a:prstGeom prst="rect">
            <a:avLst/>
          </a:prstGeom>
        </p:spPr>
        <p:txBody>
          <a:bodyPr/>
          <a:lstStyle/>
          <a:p>
            <a:pPr marL="0" indent="0" defTabSz="457200">
              <a:spcBef>
                <a:spcPts val="0"/>
              </a:spcBef>
              <a:buSzTx/>
              <a:buNone/>
              <a:defRPr sz="2600">
                <a:solidFill>
                  <a:srgbClr val="000000"/>
                </a:solidFill>
                <a:latin typeface="Helvetica"/>
                <a:ea typeface="Helvetica"/>
                <a:cs typeface="Helvetica"/>
                <a:sym typeface="Helvetica"/>
              </a:defRPr>
            </a:pPr>
            <a:r>
              <a:t>Det finns ett </a:t>
            </a:r>
            <a:r>
              <a:rPr b="1"/>
              <a:t>konkret </a:t>
            </a:r>
            <a:r>
              <a:t>problem i berättelsen, nämligen att doktor Hencks rock går sönder. Det blir löst av att han får låna pälsen. Men det finns också ett mer </a:t>
            </a:r>
            <a:r>
              <a:rPr b="1"/>
              <a:t>abstrakt</a:t>
            </a:r>
            <a:r>
              <a:t> problem i texten, nämligen att Henck verkar har konflikter eller motsättningar med alla och allt. I början är han väldigt negativ och dyster och tycker att allt är dåligt. Henck är fattig och kamraten Richardt rik, och det visar sig tydligt i och med att Henck lånar pengar av Richardt. Han har inget bra förhållande med sin hustru.</a:t>
            </a:r>
          </a:p>
          <a:p>
            <a:pPr marL="0" indent="0" defTabSz="457200">
              <a:spcBef>
                <a:spcPts val="0"/>
              </a:spcBef>
              <a:buSzTx/>
              <a:buNone/>
              <a:defRPr sz="2600">
                <a:solidFill>
                  <a:srgbClr val="000000"/>
                </a:solidFill>
                <a:latin typeface="Helvetica"/>
                <a:ea typeface="Helvetica"/>
                <a:cs typeface="Helvetica"/>
                <a:sym typeface="Helvetica"/>
              </a:defRPr>
            </a:pPr>
          </a:p>
          <a:p>
            <a:pPr marL="0" indent="0" defTabSz="457200">
              <a:spcBef>
                <a:spcPts val="0"/>
              </a:spcBef>
              <a:buSzTx/>
              <a:buNone/>
              <a:defRPr sz="2600">
                <a:solidFill>
                  <a:srgbClr val="000000"/>
                </a:solidFill>
                <a:latin typeface="Helvetica"/>
                <a:ea typeface="Helvetica"/>
                <a:cs typeface="Helvetica"/>
                <a:sym typeface="Helvetica"/>
              </a:defRPr>
            </a:pPr>
            <a:r>
              <a:t>Även de här problemen verkar lösas när han får låna pälsen av Richardt. Henck blir på bättre humör, och mer optimistisk till livet. Han tror att allt ska gå att ordna ändå. Men när han kommer hem och blir kysst av sin hustru blir han pessimistisk igen. Den kyssen och det personerna säger visar att hustrun är otrogen med Richardt.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28"/>
                                        </p:tgtEl>
                                        <p:attrNameLst>
                                          <p:attrName>style.visibility</p:attrName>
                                        </p:attrNameLst>
                                      </p:cBhvr>
                                      <p:to>
                                        <p:strVal val="visible"/>
                                      </p:to>
                                    </p:set>
                                    <p:anim calcmode="lin" valueType="num">
                                      <p:cBhvr>
                                        <p:cTn id="7" dur="1000" fill="hold"/>
                                        <p:tgtEl>
                                          <p:spTgt spid="128"/>
                                        </p:tgtEl>
                                        <p:attrNameLst>
                                          <p:attrName>ppt_x</p:attrName>
                                        </p:attrNameLst>
                                      </p:cBhvr>
                                      <p:tavLst>
                                        <p:tav tm="0">
                                          <p:val>
                                            <p:strVal val="0-#ppt_w/2"/>
                                          </p:val>
                                        </p:tav>
                                        <p:tav tm="100000">
                                          <p:val>
                                            <p:strVal val="#ppt_x"/>
                                          </p:val>
                                        </p:tav>
                                      </p:tavLst>
                                    </p:anim>
                                    <p:anim calcmode="lin" valueType="num">
                                      <p:cBhvr>
                                        <p:cTn id="8" dur="1000" fill="hold"/>
                                        <p:tgtEl>
                                          <p:spTgt spid="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Personerna"/>
          <p:cNvSpPr txBox="1"/>
          <p:nvPr>
            <p:ph type="title"/>
          </p:nvPr>
        </p:nvSpPr>
        <p:spPr>
          <a:prstGeom prst="rect">
            <a:avLst/>
          </a:prstGeom>
        </p:spPr>
        <p:txBody>
          <a:bodyPr/>
          <a:lstStyle/>
          <a:p>
            <a:pPr/>
            <a:r>
              <a:t>Personerna</a:t>
            </a:r>
          </a:p>
        </p:txBody>
      </p:sp>
      <p:sp>
        <p:nvSpPr>
          <p:cNvPr id="131" name="Huvudpersonen är doktor Gustav Henck, som verkar vara en rätt nedstämd figur. Han arbetar som läkare, men är mager och fattig. Han är trött på livet och negativ, eftersom han tror att han ska dö snart. Han är gift, men förhållandet till hustrun är inte s"/>
          <p:cNvSpPr txBox="1"/>
          <p:nvPr>
            <p:ph type="body" idx="1"/>
          </p:nvPr>
        </p:nvSpPr>
        <p:spPr>
          <a:xfrm>
            <a:off x="1104900" y="2514600"/>
            <a:ext cx="10464800" cy="5842000"/>
          </a:xfrm>
          <a:prstGeom prst="rect">
            <a:avLst/>
          </a:prstGeom>
        </p:spPr>
        <p:txBody>
          <a:bodyPr/>
          <a:lstStyle/>
          <a:p>
            <a:pPr marL="0" indent="0" defTabSz="429768">
              <a:spcBef>
                <a:spcPts val="0"/>
              </a:spcBef>
              <a:buSzTx/>
              <a:buNone/>
              <a:defRPr sz="2256">
                <a:solidFill>
                  <a:srgbClr val="000000"/>
                </a:solidFill>
                <a:latin typeface="Helvetica"/>
                <a:ea typeface="Helvetica"/>
                <a:cs typeface="Helvetica"/>
                <a:sym typeface="Helvetica"/>
              </a:defRPr>
            </a:pPr>
            <a:r>
              <a:t>Huvudpersonen är doktor Gustav Henck, som verkar vara en rätt nedstämd figur. Han arbetar som läkare, men är mager och fattig. Han är trött på livet och negativ, eftersom han tror att han ska dö snart. Han är gift, men förhållandet till hustrun är inte särskilt bra. När han förstår att hans hustru är otrogen blir han ledsen, men han gör ingenting åt det. Istället tackar han Richardt och förklarar att han snart kommer att vara död.</a:t>
            </a:r>
          </a:p>
          <a:p>
            <a:pPr marL="0" indent="0" defTabSz="429768">
              <a:spcBef>
                <a:spcPts val="0"/>
              </a:spcBef>
              <a:buSzTx/>
              <a:buNone/>
              <a:defRPr sz="2256">
                <a:solidFill>
                  <a:srgbClr val="000000"/>
                </a:solidFill>
                <a:latin typeface="Helvetica"/>
                <a:ea typeface="Helvetica"/>
                <a:cs typeface="Helvetica"/>
                <a:sym typeface="Helvetica"/>
              </a:defRPr>
            </a:pPr>
            <a:r>
              <a:t> </a:t>
            </a:r>
          </a:p>
          <a:p>
            <a:pPr marL="0" indent="0" defTabSz="429768">
              <a:spcBef>
                <a:spcPts val="0"/>
              </a:spcBef>
              <a:buSzTx/>
              <a:buNone/>
              <a:defRPr sz="2256">
                <a:solidFill>
                  <a:srgbClr val="000000"/>
                </a:solidFill>
                <a:latin typeface="Helvetica"/>
                <a:ea typeface="Helvetica"/>
                <a:cs typeface="Helvetica"/>
                <a:sym typeface="Helvetica"/>
              </a:defRPr>
            </a:pPr>
            <a:r>
              <a:t>Häradshövding John Richardt beskrivs som Hencks motsats: han är förmögen och framgångsrik. Det faktum att han har en affär med sin väns fru tyder på att han har en rätt tveksam moral. I slutscenen verkar han skämmas: han mumlar och ser bort när Henck tackar honom.</a:t>
            </a:r>
          </a:p>
          <a:p>
            <a:pPr marL="0" indent="0" defTabSz="429768">
              <a:spcBef>
                <a:spcPts val="0"/>
              </a:spcBef>
              <a:buSzTx/>
              <a:buNone/>
              <a:defRPr sz="2256">
                <a:solidFill>
                  <a:srgbClr val="000000"/>
                </a:solidFill>
                <a:latin typeface="Helvetica"/>
                <a:ea typeface="Helvetica"/>
                <a:cs typeface="Helvetica"/>
                <a:sym typeface="Helvetica"/>
              </a:defRPr>
            </a:pPr>
            <a:r>
              <a:t> </a:t>
            </a:r>
          </a:p>
          <a:p>
            <a:pPr marL="0" indent="0" defTabSz="429768">
              <a:spcBef>
                <a:spcPts val="0"/>
              </a:spcBef>
              <a:buSzTx/>
              <a:buNone/>
              <a:defRPr sz="2256">
                <a:solidFill>
                  <a:srgbClr val="000000"/>
                </a:solidFill>
                <a:latin typeface="Helvetica"/>
                <a:ea typeface="Helvetica"/>
                <a:cs typeface="Helvetica"/>
                <a:sym typeface="Helvetica"/>
              </a:defRPr>
            </a:pPr>
            <a:r>
              <a:t>Hustrun Ellen har ganska lite utrymme i berättelsen: vi får egentligen inte reda på så mycket om henne. Av bakgrundsberättelsen att döma verkar det som om hon gift sig med Henck mest för att bli gift. Egentligen var hon mer förtjust i Richardt från början. Att hon inte känner igen sin make när hon kysser honom är novellens ”tvist” och förutsättningen för att novellen ska få det slut den får.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1"/>
                                        </p:tgtEl>
                                        <p:attrNameLst>
                                          <p:attrName>style.visibility</p:attrName>
                                        </p:attrNameLst>
                                      </p:cBhvr>
                                      <p:to>
                                        <p:strVal val="visible"/>
                                      </p:to>
                                    </p:set>
                                    <p:anim calcmode="lin" valueType="num">
                                      <p:cBhvr>
                                        <p:cTn id="7" dur="1000" fill="hold"/>
                                        <p:tgtEl>
                                          <p:spTgt spid="131"/>
                                        </p:tgtEl>
                                        <p:attrNameLst>
                                          <p:attrName>ppt_x</p:attrName>
                                        </p:attrNameLst>
                                      </p:cBhvr>
                                      <p:tavLst>
                                        <p:tav tm="0">
                                          <p:val>
                                            <p:strVal val="0-#ppt_w/2"/>
                                          </p:val>
                                        </p:tav>
                                        <p:tav tm="100000">
                                          <p:val>
                                            <p:strVal val="#ppt_x"/>
                                          </p:val>
                                        </p:tav>
                                      </p:tavLst>
                                    </p:anim>
                                    <p:anim calcmode="lin" valueType="num">
                                      <p:cBhvr>
                                        <p:cTn id="8" dur="100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1"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Del 2:…"/>
          <p:cNvSpPr txBox="1"/>
          <p:nvPr>
            <p:ph type="title"/>
          </p:nvPr>
        </p:nvSpPr>
        <p:spPr>
          <a:prstGeom prst="rect">
            <a:avLst/>
          </a:prstGeom>
        </p:spPr>
        <p:txBody>
          <a:bodyPr/>
          <a:lstStyle/>
          <a:p>
            <a:pPr/>
            <a:r>
              <a:t>Del 2:</a:t>
            </a:r>
          </a:p>
          <a:p>
            <a:pPr/>
            <a:r>
              <a:t>HUR berättas det?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Berättarperspektiv"/>
          <p:cNvSpPr txBox="1"/>
          <p:nvPr>
            <p:ph type="title"/>
          </p:nvPr>
        </p:nvSpPr>
        <p:spPr>
          <a:prstGeom prst="rect">
            <a:avLst/>
          </a:prstGeom>
        </p:spPr>
        <p:txBody>
          <a:bodyPr/>
          <a:lstStyle/>
          <a:p>
            <a:pPr/>
            <a:r>
              <a:t>Berättarperspektiv</a:t>
            </a:r>
          </a:p>
        </p:txBody>
      </p:sp>
      <p:sp>
        <p:nvSpPr>
          <p:cNvPr id="136" name="Novellen berättas ur doktor Hencks perspektiv. Det är honom vi följer från början till slut, och det är hans tankar och känslor vi får ta del av. Det är också hans reaktioner på omvärlden som sätter tonen i texten. Det gör att läsaren automatiskt sympati"/>
          <p:cNvSpPr txBox="1"/>
          <p:nvPr>
            <p:ph type="body" idx="1"/>
          </p:nvPr>
        </p:nvSpPr>
        <p:spPr>
          <a:prstGeom prst="rect">
            <a:avLst/>
          </a:prstGeom>
        </p:spPr>
        <p:txBody>
          <a:bodyPr/>
          <a:lstStyle>
            <a:lvl1pPr marL="0" indent="0" defTabSz="457200">
              <a:spcBef>
                <a:spcPts val="0"/>
              </a:spcBef>
              <a:buSzTx/>
              <a:buNone/>
              <a:defRPr sz="2000">
                <a:solidFill>
                  <a:srgbClr val="000000"/>
                </a:solidFill>
                <a:latin typeface="Helvetica"/>
                <a:ea typeface="Helvetica"/>
                <a:cs typeface="Helvetica"/>
                <a:sym typeface="Helvetica"/>
              </a:defRPr>
            </a:lvl1pPr>
          </a:lstStyle>
          <a:p>
            <a:pPr/>
            <a:r>
              <a:t>Novellen berättas ur doktor Hencks perspektiv. Det är honom vi följer från början till slut, och det är hans tankar och känslor vi får ta del av. Det är också hans reaktioner på omvärlden som sätter tonen i texten. Det gör att läsaren automatiskt sympatiserar med honom och identifierar sig med honom.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6"/>
                                        </p:tgtEl>
                                        <p:attrNameLst>
                                          <p:attrName>style.visibility</p:attrName>
                                        </p:attrNameLst>
                                      </p:cBhvr>
                                      <p:to>
                                        <p:strVal val="visible"/>
                                      </p:to>
                                    </p:set>
                                    <p:anim calcmode="lin" valueType="num">
                                      <p:cBhvr>
                                        <p:cTn id="7" dur="1000" fill="hold"/>
                                        <p:tgtEl>
                                          <p:spTgt spid="136"/>
                                        </p:tgtEl>
                                        <p:attrNameLst>
                                          <p:attrName>ppt_x</p:attrName>
                                        </p:attrNameLst>
                                      </p:cBhvr>
                                      <p:tavLst>
                                        <p:tav tm="0">
                                          <p:val>
                                            <p:strVal val="0-#ppt_w/2"/>
                                          </p:val>
                                        </p:tav>
                                        <p:tav tm="100000">
                                          <p:val>
                                            <p:strVal val="#ppt_x"/>
                                          </p:val>
                                        </p:tav>
                                      </p:tavLst>
                                    </p:anim>
                                    <p:anim calcmode="lin" valueType="num">
                                      <p:cBhvr>
                                        <p:cTn id="8" dur="1000" fill="hold"/>
                                        <p:tgtEl>
                                          <p:spTgt spid="1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Struktur"/>
          <p:cNvSpPr txBox="1"/>
          <p:nvPr>
            <p:ph type="title"/>
          </p:nvPr>
        </p:nvSpPr>
        <p:spPr>
          <a:prstGeom prst="rect">
            <a:avLst/>
          </a:prstGeom>
        </p:spPr>
        <p:txBody>
          <a:bodyPr/>
          <a:lstStyle/>
          <a:p>
            <a:pPr/>
            <a:r>
              <a:t>Struktur</a:t>
            </a:r>
          </a:p>
        </p:txBody>
      </p:sp>
      <p:sp>
        <p:nvSpPr>
          <p:cNvPr id="139" name="Texten har rubrik, och är sedan indelad i stycken. Texten har inga mellanrubriker, inga bilder.…"/>
          <p:cNvSpPr txBox="1"/>
          <p:nvPr>
            <p:ph type="body" idx="1"/>
          </p:nvPr>
        </p:nvSpPr>
        <p:spPr>
          <a:prstGeom prst="rect">
            <a:avLst/>
          </a:prstGeom>
        </p:spPr>
        <p:txBody>
          <a:bodyPr/>
          <a:lstStyle/>
          <a:p>
            <a:pPr marL="0" indent="0" defTabSz="434340">
              <a:spcBef>
                <a:spcPts val="0"/>
              </a:spcBef>
              <a:buSzTx/>
              <a:buNone/>
              <a:defRPr sz="2375">
                <a:solidFill>
                  <a:srgbClr val="000000"/>
                </a:solidFill>
                <a:latin typeface="Helvetica"/>
                <a:ea typeface="Helvetica"/>
                <a:cs typeface="Helvetica"/>
                <a:sym typeface="Helvetica"/>
              </a:defRPr>
            </a:pPr>
            <a:r>
              <a:t>Texten har rubrik, och är sedan indelad i stycken. Texten har inga mellanrubriker, inga bilder. </a:t>
            </a:r>
          </a:p>
          <a:p>
            <a:pPr marL="0" indent="0" defTabSz="434340">
              <a:spcBef>
                <a:spcPts val="0"/>
              </a:spcBef>
              <a:buSzTx/>
              <a:buNone/>
              <a:defRPr sz="2375">
                <a:solidFill>
                  <a:srgbClr val="000000"/>
                </a:solidFill>
                <a:latin typeface="Helvetica"/>
                <a:ea typeface="Helvetica"/>
                <a:cs typeface="Helvetica"/>
                <a:sym typeface="Helvetica"/>
              </a:defRPr>
            </a:pPr>
          </a:p>
          <a:p>
            <a:pPr marL="0" indent="0" defTabSz="434340">
              <a:spcBef>
                <a:spcPts val="0"/>
              </a:spcBef>
              <a:buSzTx/>
              <a:buNone/>
              <a:defRPr sz="2375">
                <a:solidFill>
                  <a:srgbClr val="000000"/>
                </a:solidFill>
                <a:latin typeface="Helvetica"/>
                <a:ea typeface="Helvetica"/>
                <a:cs typeface="Helvetica"/>
                <a:sym typeface="Helvetica"/>
              </a:defRPr>
            </a:pPr>
            <a:r>
              <a:t>Novellen har en ganska rättfram, kronologisk disposition. Det börjar med olyckan, och därefter kommer Hencks besök hos Richardt. Sedan följer Hencks hemfärd och hans tankar under tiden. Den delen fungerar som en flashback: vi får karaktärernas bakgrundshistoria där. Sedan kommer Henck hem, och därefter sker ett litet tidshopp till efter julmiddagen.</a:t>
            </a:r>
          </a:p>
          <a:p>
            <a:pPr marL="0" indent="0" defTabSz="434340">
              <a:spcBef>
                <a:spcPts val="0"/>
              </a:spcBef>
              <a:buSzTx/>
              <a:buNone/>
              <a:defRPr sz="2375">
                <a:solidFill>
                  <a:srgbClr val="000000"/>
                </a:solidFill>
                <a:latin typeface="Helvetica"/>
                <a:ea typeface="Helvetica"/>
                <a:cs typeface="Helvetica"/>
                <a:sym typeface="Helvetica"/>
              </a:defRPr>
            </a:pPr>
            <a:r>
              <a:t> </a:t>
            </a:r>
          </a:p>
          <a:p>
            <a:pPr marL="0" indent="0" defTabSz="434340">
              <a:spcBef>
                <a:spcPts val="0"/>
              </a:spcBef>
              <a:buSzTx/>
              <a:buNone/>
              <a:defRPr sz="2375">
                <a:solidFill>
                  <a:srgbClr val="000000"/>
                </a:solidFill>
                <a:latin typeface="Helvetica"/>
                <a:ea typeface="Helvetica"/>
                <a:cs typeface="Helvetica"/>
                <a:sym typeface="Helvetica"/>
              </a:defRPr>
            </a:pPr>
            <a:r>
              <a:t>Novellens struktur kan också beskrivas utifrån doktor Hencks känslolägen. I berättelsens början är han negativ och dyster. Efter att han fått pälsen blir han mer optimistisk och hoppfull. Hans lycka är på topp när han kommer hem och får kyssen av sin hustru. Där vänder också känsloläget, och han återgår till att vara dyster och pessimistisk i slutet av berättelsen.</a:t>
            </a:r>
          </a:p>
          <a:p>
            <a:pPr marL="0" indent="0" defTabSz="434340">
              <a:spcBef>
                <a:spcPts val="0"/>
              </a:spcBef>
              <a:buSzTx/>
              <a:buNone/>
              <a:defRPr sz="2090">
                <a:solidFill>
                  <a:srgbClr val="000000"/>
                </a:solidFill>
                <a:latin typeface="Helvetica"/>
                <a:ea typeface="Helvetica"/>
                <a:cs typeface="Helvetica"/>
                <a:sym typeface="Helvetica"/>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9"/>
                                        </p:tgtEl>
                                        <p:attrNameLst>
                                          <p:attrName>style.visibility</p:attrName>
                                        </p:attrNameLst>
                                      </p:cBhvr>
                                      <p:to>
                                        <p:strVal val="visible"/>
                                      </p:to>
                                    </p:set>
                                    <p:anim calcmode="lin" valueType="num">
                                      <p:cBhvr>
                                        <p:cTn id="7" dur="1000" fill="hold"/>
                                        <p:tgtEl>
                                          <p:spTgt spid="139"/>
                                        </p:tgtEl>
                                        <p:attrNameLst>
                                          <p:attrName>ppt_x</p:attrName>
                                        </p:attrNameLst>
                                      </p:cBhvr>
                                      <p:tavLst>
                                        <p:tav tm="0">
                                          <p:val>
                                            <p:strVal val="0-#ppt_w/2"/>
                                          </p:val>
                                        </p:tav>
                                        <p:tav tm="100000">
                                          <p:val>
                                            <p:strVal val="#ppt_x"/>
                                          </p:val>
                                        </p:tav>
                                      </p:tavLst>
                                    </p:anim>
                                    <p:anim calcmode="lin" valueType="num">
                                      <p:cBhvr>
                                        <p:cTn id="8" dur="10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Språk och Stil"/>
          <p:cNvSpPr txBox="1"/>
          <p:nvPr>
            <p:ph type="title"/>
          </p:nvPr>
        </p:nvSpPr>
        <p:spPr>
          <a:prstGeom prst="rect">
            <a:avLst/>
          </a:prstGeom>
        </p:spPr>
        <p:txBody>
          <a:bodyPr/>
          <a:lstStyle/>
          <a:p>
            <a:pPr/>
            <a:r>
              <a:t>Språk och Stil</a:t>
            </a:r>
          </a:p>
        </p:txBody>
      </p:sp>
      <p:sp>
        <p:nvSpPr>
          <p:cNvPr id="142" name="Den här novellen är ganska speciellt skriven. Författaren uttrycker sig ibland väldigt drastiskt, så att det nästan blir komiskt. Exempelvis:…"/>
          <p:cNvSpPr txBox="1"/>
          <p:nvPr>
            <p:ph type="body" idx="1"/>
          </p:nvPr>
        </p:nvSpPr>
        <p:spPr>
          <a:xfrm>
            <a:off x="1092200" y="2463800"/>
            <a:ext cx="10464800" cy="5842000"/>
          </a:xfrm>
          <a:prstGeom prst="rect">
            <a:avLst/>
          </a:prstGeom>
        </p:spPr>
        <p:txBody>
          <a:bodyPr/>
          <a:lstStyle/>
          <a:p>
            <a:pPr marL="0" indent="0" defTabSz="457200">
              <a:spcBef>
                <a:spcPts val="0"/>
              </a:spcBef>
              <a:buSzTx/>
              <a:buNone/>
              <a:defRPr sz="2500">
                <a:solidFill>
                  <a:srgbClr val="000000"/>
                </a:solidFill>
                <a:latin typeface="Helvetica"/>
                <a:ea typeface="Helvetica"/>
                <a:cs typeface="Helvetica"/>
                <a:sym typeface="Helvetica"/>
              </a:defRPr>
            </a:pPr>
            <a:r>
              <a:t>Den här novellen är ganska speciellt skriven. Författaren uttrycker sig ibland väldigt drastiskt, så att det nästan blir komiskt. Exempelvis:</a:t>
            </a:r>
          </a:p>
          <a:p>
            <a:pPr marL="0" indent="0" defTabSz="457200">
              <a:spcBef>
                <a:spcPts val="0"/>
              </a:spcBef>
              <a:buSzTx/>
              <a:buNone/>
              <a:defRPr sz="2500">
                <a:solidFill>
                  <a:srgbClr val="000000"/>
                </a:solidFill>
                <a:latin typeface="Helvetica"/>
                <a:ea typeface="Helvetica"/>
                <a:cs typeface="Helvetica"/>
                <a:sym typeface="Helvetica"/>
              </a:defRPr>
            </a:pPr>
            <a:r>
              <a:t> </a:t>
            </a:r>
          </a:p>
          <a:p>
            <a:pPr marL="0" indent="0" defTabSz="457200">
              <a:spcBef>
                <a:spcPts val="0"/>
              </a:spcBef>
              <a:buSzTx/>
              <a:buNone/>
              <a:defRPr sz="2500">
                <a:solidFill>
                  <a:srgbClr val="000000"/>
                </a:solidFill>
                <a:latin typeface="Helvetica"/>
                <a:ea typeface="Helvetica"/>
                <a:cs typeface="Helvetica"/>
                <a:sym typeface="Helvetica"/>
              </a:defRPr>
            </a:pPr>
            <a:r>
              <a:t>” Somliga människor bliva feta av att gifta sig, andra bli magra. Doktor Henck hade blivit mager; och så blev det julafton.”</a:t>
            </a:r>
          </a:p>
          <a:p>
            <a:pPr marL="0" indent="0" defTabSz="457200">
              <a:spcBef>
                <a:spcPts val="0"/>
              </a:spcBef>
              <a:buSzTx/>
              <a:buNone/>
              <a:defRPr sz="2500">
                <a:solidFill>
                  <a:srgbClr val="000000"/>
                </a:solidFill>
                <a:latin typeface="Helvetica"/>
                <a:ea typeface="Helvetica"/>
                <a:cs typeface="Helvetica"/>
                <a:sym typeface="Helvetica"/>
              </a:defRPr>
            </a:pPr>
            <a:r>
              <a:t> </a:t>
            </a:r>
          </a:p>
          <a:p>
            <a:pPr marL="0" indent="0" defTabSz="457200">
              <a:spcBef>
                <a:spcPts val="0"/>
              </a:spcBef>
              <a:buSzTx/>
              <a:buNone/>
              <a:defRPr sz="2500">
                <a:solidFill>
                  <a:srgbClr val="000000"/>
                </a:solidFill>
                <a:latin typeface="Helvetica"/>
                <a:ea typeface="Helvetica"/>
                <a:cs typeface="Helvetica"/>
                <a:sym typeface="Helvetica"/>
              </a:defRPr>
            </a:pPr>
            <a:r>
              <a:t>Texten är skriven på 1800-talet och har egentligen ett ganska ålderdomligt språk, men eftersom handlingen är ganska vardaglig är den ändå väldigt lättläst.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2"/>
                                        </p:tgtEl>
                                        <p:attrNameLst>
                                          <p:attrName>style.visibility</p:attrName>
                                        </p:attrNameLst>
                                      </p:cBhvr>
                                      <p:to>
                                        <p:strVal val="visible"/>
                                      </p:to>
                                    </p:set>
                                    <p:anim calcmode="lin" valueType="num">
                                      <p:cBhvr>
                                        <p:cTn id="7" dur="1000" fill="hold"/>
                                        <p:tgtEl>
                                          <p:spTgt spid="142"/>
                                        </p:tgtEl>
                                        <p:attrNameLst>
                                          <p:attrName>ppt_x</p:attrName>
                                        </p:attrNameLst>
                                      </p:cBhvr>
                                      <p:tavLst>
                                        <p:tav tm="0">
                                          <p:val>
                                            <p:strVal val="0-#ppt_w/2"/>
                                          </p:val>
                                        </p:tav>
                                        <p:tav tm="100000">
                                          <p:val>
                                            <p:strVal val="#ppt_x"/>
                                          </p:val>
                                        </p:tav>
                                      </p:tavLst>
                                    </p:anim>
                                    <p:anim calcmode="lin" valueType="num">
                                      <p:cBhvr>
                                        <p:cTn id="8" dur="10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2"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När författaren berättar om yttre händelser eller doktor Hencks tankar är allt i texten väldigt tydligt.…"/>
          <p:cNvSpPr txBox="1"/>
          <p:nvPr>
            <p:ph type="body" idx="1"/>
          </p:nvPr>
        </p:nvSpPr>
        <p:spPr>
          <a:xfrm>
            <a:off x="1130300" y="774700"/>
            <a:ext cx="10464800" cy="7416800"/>
          </a:xfrm>
          <a:prstGeom prst="rect">
            <a:avLst/>
          </a:prstGeom>
        </p:spPr>
        <p:txBody>
          <a:bodyPr/>
          <a:lstStyle/>
          <a:p>
            <a:pPr marL="0" indent="0" defTabSz="457200">
              <a:spcBef>
                <a:spcPts val="0"/>
              </a:spcBef>
              <a:buSzTx/>
              <a:buNone/>
              <a:defRPr sz="2500">
                <a:solidFill>
                  <a:srgbClr val="000000"/>
                </a:solidFill>
                <a:latin typeface="Helvetica"/>
                <a:ea typeface="Helvetica"/>
                <a:cs typeface="Helvetica"/>
                <a:sym typeface="Helvetica"/>
              </a:defRPr>
            </a:pPr>
            <a:r>
              <a:t>När författaren berättar om yttre händelser eller doktor Hencks tankar är allt i texten väldigt tydligt. </a:t>
            </a:r>
          </a:p>
          <a:p>
            <a:pPr marL="0" indent="0" defTabSz="457200">
              <a:spcBef>
                <a:spcPts val="0"/>
              </a:spcBef>
              <a:buSzTx/>
              <a:buNone/>
              <a:defRPr sz="2500">
                <a:solidFill>
                  <a:srgbClr val="000000"/>
                </a:solidFill>
                <a:latin typeface="Helvetica"/>
                <a:ea typeface="Helvetica"/>
                <a:cs typeface="Helvetica"/>
                <a:sym typeface="Helvetica"/>
              </a:defRPr>
            </a:pPr>
            <a:r>
              <a:t>Berättelsen innehåller dialoger som är väldigt centrala för handlingen. Dialogerna är ibland lite knepiga. De innehåller en massa underliggande saker, läsaren måste ”fylla i” en massa information, alltså läsa mellan raderna.  Ett exempel är i början, när Henck och Richardt träffas och Henck avslutar med att säga:</a:t>
            </a:r>
          </a:p>
          <a:p>
            <a:pPr marL="0" indent="0" defTabSz="457200">
              <a:spcBef>
                <a:spcPts val="0"/>
              </a:spcBef>
              <a:buSzTx/>
              <a:buNone/>
              <a:defRPr sz="2500">
                <a:solidFill>
                  <a:srgbClr val="000000"/>
                </a:solidFill>
                <a:latin typeface="Helvetica"/>
                <a:ea typeface="Helvetica"/>
                <a:cs typeface="Helvetica"/>
                <a:sym typeface="Helvetica"/>
              </a:defRPr>
            </a:pPr>
            <a:r>
              <a:t>”- Välkommen till middagen alltså.”</a:t>
            </a:r>
          </a:p>
          <a:p>
            <a:pPr marL="0" indent="0" defTabSz="457200">
              <a:spcBef>
                <a:spcPts val="0"/>
              </a:spcBef>
              <a:buSzTx/>
              <a:buNone/>
              <a:defRPr sz="2500">
                <a:solidFill>
                  <a:srgbClr val="000000"/>
                </a:solidFill>
                <a:latin typeface="Helvetica"/>
                <a:ea typeface="Helvetica"/>
                <a:cs typeface="Helvetica"/>
                <a:sym typeface="Helvetica"/>
              </a:defRPr>
            </a:pPr>
            <a:r>
              <a:t>Här hjälper författaren till genom att tillägga: ” Richardt var ungkarl och brukade tillbringa julaftonen hos Hencks.” Utifrån dessa två meningar blir det tydligt att Richardt ska komma på julmiddag hos familjen Henck.</a:t>
            </a:r>
          </a:p>
          <a:p>
            <a:pPr marL="0" indent="0" defTabSz="457200">
              <a:spcBef>
                <a:spcPts val="0"/>
              </a:spcBef>
              <a:buSzTx/>
              <a:buNone/>
              <a:defRPr sz="2500">
                <a:solidFill>
                  <a:srgbClr val="000000"/>
                </a:solidFill>
                <a:latin typeface="Helvetica"/>
                <a:ea typeface="Helvetica"/>
                <a:cs typeface="Helvetica"/>
                <a:sym typeface="Helvetica"/>
              </a:defRPr>
            </a:pPr>
            <a:r>
              <a:t> </a:t>
            </a:r>
          </a:p>
          <a:p>
            <a:pPr marL="0" indent="0" defTabSz="457200">
              <a:spcBef>
                <a:spcPts val="0"/>
              </a:spcBef>
              <a:buSzTx/>
              <a:buNone/>
              <a:defRPr sz="2500">
                <a:solidFill>
                  <a:srgbClr val="000000"/>
                </a:solidFill>
                <a:latin typeface="Helvetica"/>
                <a:ea typeface="Helvetica"/>
                <a:cs typeface="Helvetica"/>
                <a:sym typeface="Helvetica"/>
              </a:defRPr>
            </a:pPr>
            <a:r>
              <a:t>I nyckelscenen på slutet ger författaren inte någon sådan information.  När Henck kommer hem blir han kysst av hustrun, och sedan följer den här dialogen:</a:t>
            </a:r>
          </a:p>
          <a:p>
            <a:pPr marL="0" indent="0" defTabSz="457200">
              <a:spcBef>
                <a:spcPts val="0"/>
              </a:spcBef>
              <a:buSzTx/>
              <a:buNone/>
              <a:defRPr sz="2500">
                <a:solidFill>
                  <a:srgbClr val="000000"/>
                </a:solidFill>
                <a:latin typeface="Helvetica"/>
                <a:ea typeface="Helvetica"/>
                <a:cs typeface="Helvetica"/>
                <a:sym typeface="Helvetica"/>
              </a:defRPr>
            </a:pPr>
            <a:r>
              <a:t>”- Gustav är inte hemma ännu.</a:t>
            </a:r>
          </a:p>
          <a:p>
            <a:pPr marL="0" indent="0" defTabSz="457200">
              <a:spcBef>
                <a:spcPts val="0"/>
              </a:spcBef>
              <a:buSzTx/>
              <a:buNone/>
              <a:defRPr sz="2500">
                <a:solidFill>
                  <a:srgbClr val="000000"/>
                </a:solidFill>
                <a:latin typeface="Helvetica"/>
                <a:ea typeface="Helvetica"/>
                <a:cs typeface="Helvetica"/>
                <a:sym typeface="Helvetica"/>
              </a:defRPr>
            </a:pPr>
            <a:r>
              <a:t>- Jo, svarade doktor Henck med en något svävande röst, medan han med båda händerna smekte hennes hår, jo, han är hemma.”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4"/>
                                        </p:tgtEl>
                                        <p:attrNameLst>
                                          <p:attrName>style.visibility</p:attrName>
                                        </p:attrNameLst>
                                      </p:cBhvr>
                                      <p:to>
                                        <p:strVal val="visible"/>
                                      </p:to>
                                    </p:set>
                                    <p:anim calcmode="lin" valueType="num">
                                      <p:cBhvr>
                                        <p:cTn id="7" dur="1000" fill="hold"/>
                                        <p:tgtEl>
                                          <p:spTgt spid="144"/>
                                        </p:tgtEl>
                                        <p:attrNameLst>
                                          <p:attrName>ppt_x</p:attrName>
                                        </p:attrNameLst>
                                      </p:cBhvr>
                                      <p:tavLst>
                                        <p:tav tm="0">
                                          <p:val>
                                            <p:strVal val="0-#ppt_w/2"/>
                                          </p:val>
                                        </p:tav>
                                        <p:tav tm="100000">
                                          <p:val>
                                            <p:strVal val="#ppt_x"/>
                                          </p:val>
                                        </p:tav>
                                      </p:tavLst>
                                    </p:anim>
                                    <p:anim calcmode="lin" valueType="num">
                                      <p:cBhvr>
                                        <p:cTn id="8" dur="1000" fill="hold"/>
                                        <p:tgtEl>
                                          <p:spTgt spid="1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Dessa två repliker är berättelsens kärna. Tidigare i berättelsen har det framgått att Henck heter Gustav i förnamn, och att Richardt har en varm och vacker päls. Så när hustrun säger ”Gustav är inte hemma ännu” förstår vi att hustrun tror att det är Rich"/>
          <p:cNvSpPr txBox="1"/>
          <p:nvPr>
            <p:ph type="body" idx="1"/>
          </p:nvPr>
        </p:nvSpPr>
        <p:spPr>
          <a:xfrm>
            <a:off x="1143000" y="1168400"/>
            <a:ext cx="10464800" cy="7416800"/>
          </a:xfrm>
          <a:prstGeom prst="rect">
            <a:avLst/>
          </a:prstGeom>
        </p:spPr>
        <p:txBody>
          <a:bodyPr/>
          <a:lstStyle/>
          <a:p>
            <a:pPr marL="0" indent="0" defTabSz="457200">
              <a:spcBef>
                <a:spcPts val="0"/>
              </a:spcBef>
              <a:buSzTx/>
              <a:buNone/>
              <a:defRPr sz="2500">
                <a:solidFill>
                  <a:srgbClr val="000000"/>
                </a:solidFill>
                <a:latin typeface="Helvetica"/>
                <a:ea typeface="Helvetica"/>
                <a:cs typeface="Helvetica"/>
                <a:sym typeface="Helvetica"/>
              </a:defRPr>
            </a:pPr>
          </a:p>
          <a:p>
            <a:pPr marL="0" indent="0" defTabSz="457200">
              <a:spcBef>
                <a:spcPts val="0"/>
              </a:spcBef>
              <a:buSzTx/>
              <a:buNone/>
              <a:defRPr sz="2500">
                <a:solidFill>
                  <a:srgbClr val="000000"/>
                </a:solidFill>
                <a:latin typeface="Helvetica"/>
                <a:ea typeface="Helvetica"/>
                <a:cs typeface="Helvetica"/>
                <a:sym typeface="Helvetica"/>
              </a:defRPr>
            </a:pPr>
            <a:r>
              <a:t>Dessa två repliker är berättelsens kärna. Tidigare i berättelsen har det framgått att Henck heter Gustav i förnamn, och att Richardt har en varm och vacker päls. Så när hustrun säger ”Gustav är inte hemma ännu” förstår vi att hustrun tror att det är Richardt som kysser henne.</a:t>
            </a:r>
          </a:p>
          <a:p>
            <a:pPr marL="0" indent="0" defTabSz="457200">
              <a:spcBef>
                <a:spcPts val="0"/>
              </a:spcBef>
              <a:buSzTx/>
              <a:buNone/>
              <a:defRPr sz="2500">
                <a:solidFill>
                  <a:srgbClr val="000000"/>
                </a:solidFill>
                <a:latin typeface="Helvetica"/>
                <a:ea typeface="Helvetica"/>
                <a:cs typeface="Helvetica"/>
                <a:sym typeface="Helvetica"/>
              </a:defRPr>
            </a:pPr>
            <a:r>
              <a:t> </a:t>
            </a:r>
          </a:p>
          <a:p>
            <a:pPr marL="0" indent="0" defTabSz="457200">
              <a:spcBef>
                <a:spcPts val="0"/>
              </a:spcBef>
              <a:buSzTx/>
              <a:buNone/>
              <a:defRPr sz="2500">
                <a:solidFill>
                  <a:srgbClr val="000000"/>
                </a:solidFill>
                <a:latin typeface="Helvetica"/>
                <a:ea typeface="Helvetica"/>
                <a:cs typeface="Helvetica"/>
                <a:sym typeface="Helvetica"/>
              </a:defRPr>
            </a:pPr>
            <a:r>
              <a:t>Det sägs aldrig rent ut vad som egentligen pågår här. Men om Ellen kysser någon som hon tror är någon annan än sin man, och viskar att hennes man inte är hemma, så verkar det troligt att hon är otrogen, i det här fallet med Richardt. Denna tolkning stärks av några meningar senare i slutscenen. Först sägs det att ” Middagen hade varit mycket tyst”, vilket tyder på att Henck har förstått att Ellen och Richardt har en affär, och Ellen vet att han vet det.</a:t>
            </a:r>
          </a:p>
          <a:p>
            <a:pPr marL="0" indent="0" defTabSz="457200">
              <a:spcBef>
                <a:spcPts val="0"/>
              </a:spcBef>
              <a:buSzTx/>
              <a:buNone/>
              <a:defRPr sz="2500">
                <a:solidFill>
                  <a:srgbClr val="000000"/>
                </a:solidFill>
                <a:latin typeface="Helvetica"/>
                <a:ea typeface="Helvetica"/>
                <a:cs typeface="Helvetica"/>
                <a:sym typeface="Helvetica"/>
              </a:defRPr>
            </a:pPr>
            <a:r>
              <a:t> </a:t>
            </a:r>
          </a:p>
          <a:p>
            <a:pPr marL="0" indent="0" defTabSz="457200">
              <a:spcBef>
                <a:spcPts val="0"/>
              </a:spcBef>
              <a:buSzTx/>
              <a:buNone/>
              <a:defRPr sz="2500">
                <a:solidFill>
                  <a:srgbClr val="000000"/>
                </a:solidFill>
                <a:latin typeface="Helvetica"/>
                <a:ea typeface="Helvetica"/>
                <a:cs typeface="Helvetica"/>
                <a:sym typeface="Helvetica"/>
              </a:defRPr>
            </a:pPr>
            <a:r>
              <a:t>Det andra tecknet på att Richardt och Ellen har en affär är Richardts reaktion (att mumla och se bort) när Henck tackar honom. Han skäms troligtvis över sitt eget bedrägeri när han blir tackad av den man han bedrar. Mannen som dessutom är hans vän och som trots sin fattigdom bjuder in honom att fira jul.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6"/>
                                        </p:tgtEl>
                                        <p:attrNameLst>
                                          <p:attrName>style.visibility</p:attrName>
                                        </p:attrNameLst>
                                      </p:cBhvr>
                                      <p:to>
                                        <p:strVal val="visible"/>
                                      </p:to>
                                    </p:set>
                                    <p:anim calcmode="lin" valueType="num">
                                      <p:cBhvr>
                                        <p:cTn id="7" dur="1000" fill="hold"/>
                                        <p:tgtEl>
                                          <p:spTgt spid="146"/>
                                        </p:tgtEl>
                                        <p:attrNameLst>
                                          <p:attrName>ppt_x</p:attrName>
                                        </p:attrNameLst>
                                      </p:cBhvr>
                                      <p:tavLst>
                                        <p:tav tm="0">
                                          <p:val>
                                            <p:strVal val="0-#ppt_w/2"/>
                                          </p:val>
                                        </p:tav>
                                        <p:tav tm="100000">
                                          <p:val>
                                            <p:strVal val="#ppt_x"/>
                                          </p:val>
                                        </p:tav>
                                      </p:tavLst>
                                    </p:anim>
                                    <p:anim calcmode="lin" valueType="num">
                                      <p:cBhvr>
                                        <p:cTn id="8" dur="1000" fill="hold"/>
                                        <p:tgtEl>
                                          <p:spTgt spid="1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6"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Pälsen fungerar också som en symbol i berättelsen. Den symboliserar skillnaden mellan Henck och Richardt. Det är Richardts päls, och den representerar på något sätt Richardts rikedom. Precis som han lånar ut pengar till Henck, lånar Richardt också ut sin"/>
          <p:cNvSpPr txBox="1"/>
          <p:nvPr>
            <p:ph type="body" idx="1"/>
          </p:nvPr>
        </p:nvSpPr>
        <p:spPr>
          <a:prstGeom prst="rect">
            <a:avLst/>
          </a:prstGeom>
        </p:spPr>
        <p:txBody>
          <a:bodyPr/>
          <a:lstStyle/>
          <a:p>
            <a:pPr marL="0" indent="0" defTabSz="457200">
              <a:spcBef>
                <a:spcPts val="0"/>
              </a:spcBef>
              <a:buSzTx/>
              <a:buNone/>
              <a:defRPr sz="2600">
                <a:solidFill>
                  <a:srgbClr val="000000"/>
                </a:solidFill>
                <a:latin typeface="Helvetica"/>
                <a:ea typeface="Helvetica"/>
                <a:cs typeface="Helvetica"/>
                <a:sym typeface="Helvetica"/>
              </a:defRPr>
            </a:pPr>
            <a:r>
              <a:t>Pälsen fungerar också som en symbol i berättelsen. Den symboliserar </a:t>
            </a:r>
            <a:r>
              <a:rPr b="1"/>
              <a:t>skillnaden</a:t>
            </a:r>
            <a:r>
              <a:t> mellan Henck och Richardt. Det är Richardts päls, och den representerar på något sätt Richardts rikedom. Precis som han lånar ut pengar till Henck, lånar Richardt också ut sin päls till honom.  När Henck fått låna pälsen förändras hans sinnesstämning, han blir gladare och mer hoppfull och tror att allt kommer att ordna sig. Pengar är lösningen på allt.</a:t>
            </a:r>
          </a:p>
          <a:p>
            <a:pPr marL="0" indent="0" defTabSz="457200">
              <a:spcBef>
                <a:spcPts val="0"/>
              </a:spcBef>
              <a:buSzTx/>
              <a:buNone/>
              <a:defRPr sz="2600">
                <a:solidFill>
                  <a:srgbClr val="000000"/>
                </a:solidFill>
                <a:latin typeface="Helvetica"/>
                <a:ea typeface="Helvetica"/>
                <a:cs typeface="Helvetica"/>
                <a:sym typeface="Helvetica"/>
              </a:defRPr>
            </a:pPr>
            <a:r>
              <a:t> </a:t>
            </a:r>
          </a:p>
          <a:p>
            <a:pPr marL="0" indent="0" defTabSz="457200">
              <a:spcBef>
                <a:spcPts val="0"/>
              </a:spcBef>
              <a:buSzTx/>
              <a:buNone/>
              <a:defRPr sz="2600">
                <a:solidFill>
                  <a:srgbClr val="000000"/>
                </a:solidFill>
                <a:latin typeface="Helvetica"/>
                <a:ea typeface="Helvetica"/>
                <a:cs typeface="Helvetica"/>
                <a:sym typeface="Helvetica"/>
              </a:defRPr>
            </a:pPr>
            <a:r>
              <a:t>Men rikedom är inte allt. Pälsen, själva den päls som stärker Hencks självförtroende och ger honom hoppet åter, är också det som får Henck att förlora hela sin värld. Henck reda på sanningen om sin fru och sin bästa vän och vill inte leva längre.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8"/>
                                        </p:tgtEl>
                                        <p:attrNameLst>
                                          <p:attrName>style.visibility</p:attrName>
                                        </p:attrNameLst>
                                      </p:cBhvr>
                                      <p:to>
                                        <p:strVal val="visible"/>
                                      </p:to>
                                    </p:set>
                                    <p:anim calcmode="lin" valueType="num">
                                      <p:cBhvr>
                                        <p:cTn id="7" dur="1000" fill="hold"/>
                                        <p:tgtEl>
                                          <p:spTgt spid="148"/>
                                        </p:tgtEl>
                                        <p:attrNameLst>
                                          <p:attrName>ppt_x</p:attrName>
                                        </p:attrNameLst>
                                      </p:cBhvr>
                                      <p:tavLst>
                                        <p:tav tm="0">
                                          <p:val>
                                            <p:strVal val="0-#ppt_w/2"/>
                                          </p:val>
                                        </p:tav>
                                        <p:tav tm="100000">
                                          <p:val>
                                            <p:strVal val="#ppt_x"/>
                                          </p:val>
                                        </p:tav>
                                      </p:tavLst>
                                    </p:anim>
                                    <p:anim calcmode="lin" valueType="num">
                                      <p:cBhvr>
                                        <p:cTn id="8" dur="1000" fill="hold"/>
                                        <p:tgtEl>
                                          <p:spTgt spid="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Del 3:…"/>
          <p:cNvSpPr txBox="1"/>
          <p:nvPr>
            <p:ph type="ctrTitle"/>
          </p:nvPr>
        </p:nvSpPr>
        <p:spPr>
          <a:prstGeom prst="rect">
            <a:avLst/>
          </a:prstGeom>
        </p:spPr>
        <p:txBody>
          <a:bodyPr/>
          <a:lstStyle/>
          <a:p>
            <a:pPr/>
            <a:r>
              <a:t>Del 3:</a:t>
            </a:r>
          </a:p>
          <a:p>
            <a:pPr/>
            <a:r>
              <a:t>VARFÖR berättas det?</a:t>
            </a:r>
          </a:p>
        </p:txBody>
      </p:sp>
      <p:sp>
        <p:nvSpPr>
          <p:cNvPr id="151" name="Dubbelklicka här"/>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Samtiden"/>
          <p:cNvSpPr txBox="1"/>
          <p:nvPr>
            <p:ph type="title"/>
          </p:nvPr>
        </p:nvSpPr>
        <p:spPr>
          <a:prstGeom prst="rect">
            <a:avLst/>
          </a:prstGeom>
        </p:spPr>
        <p:txBody>
          <a:bodyPr/>
          <a:lstStyle/>
          <a:p>
            <a:pPr/>
            <a:r>
              <a:t>Samtiden</a:t>
            </a:r>
          </a:p>
        </p:txBody>
      </p:sp>
      <p:sp>
        <p:nvSpPr>
          <p:cNvPr id="154" name="Den här novellen är skriven omkring år 1900, och utspelar sig också då (de har droskor i Stockholm, inte bilar). Jämställdhetsfrågor diskuterades mycket i Sverige vid den här tiden. Det kan vara så att kvinnans roll i samhället och i äktenskapet påverkad"/>
          <p:cNvSpPr txBox="1"/>
          <p:nvPr>
            <p:ph type="body" idx="1"/>
          </p:nvPr>
        </p:nvSpPr>
        <p:spPr>
          <a:prstGeom prst="rect">
            <a:avLst/>
          </a:prstGeom>
        </p:spPr>
        <p:txBody>
          <a:bodyPr/>
          <a:lstStyle/>
          <a:p>
            <a:pPr marL="0" indent="0" defTabSz="457200">
              <a:spcBef>
                <a:spcPts val="0"/>
              </a:spcBef>
              <a:buSzTx/>
              <a:buNone/>
              <a:defRPr sz="2700">
                <a:solidFill>
                  <a:srgbClr val="000000"/>
                </a:solidFill>
                <a:latin typeface="Helvetica"/>
                <a:ea typeface="Helvetica"/>
                <a:cs typeface="Helvetica"/>
                <a:sym typeface="Helvetica"/>
              </a:defRPr>
            </a:pPr>
            <a:r>
              <a:t>Den här novellen är skriven omkring år 1900, och utspelar sig också då (de har droskor i Stockholm, inte bilar). Jämställdhetsfrågor diskuterades mycket i Sverige vid den här tiden. Det kan vara så att kvinnans roll i samhället och i äktenskapet påverkade Söderberg när han skrev den här novellen.</a:t>
            </a:r>
          </a:p>
          <a:p>
            <a:pPr marL="0" indent="0" defTabSz="457200">
              <a:spcBef>
                <a:spcPts val="0"/>
              </a:spcBef>
              <a:buSzTx/>
              <a:buNone/>
              <a:defRPr sz="2700">
                <a:solidFill>
                  <a:srgbClr val="000000"/>
                </a:solidFill>
                <a:latin typeface="Helvetica"/>
                <a:ea typeface="Helvetica"/>
                <a:cs typeface="Helvetica"/>
                <a:sym typeface="Helvetica"/>
              </a:defRPr>
            </a:pPr>
            <a:r>
              <a:t> </a:t>
            </a:r>
          </a:p>
          <a:p>
            <a:pPr marL="0" indent="0" defTabSz="457200">
              <a:spcBef>
                <a:spcPts val="0"/>
              </a:spcBef>
              <a:buSzTx/>
              <a:buNone/>
              <a:defRPr sz="2700">
                <a:solidFill>
                  <a:srgbClr val="000000"/>
                </a:solidFill>
                <a:latin typeface="Helvetica"/>
                <a:ea typeface="Helvetica"/>
                <a:cs typeface="Helvetica"/>
                <a:sym typeface="Helvetica"/>
              </a:defRPr>
            </a:pPr>
            <a:r>
              <a:t>Om man tänker på berättelsen ur Ellens perspektiv är det kanske synd om henne också. Hon verkar ha gift sig med sin man för att hon förväntades gifta sig, för det var det man gjorde på den tiden. Hon lever i ett olyckligt äktenskap där båda makarna far illa. Kanske är detta en poäng med novellen, att Söderberg vill visa vilka tragiska konsekvenser det kan få om man gifter sig av andra skäl än av kärlek.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4"/>
                                        </p:tgtEl>
                                        <p:attrNameLst>
                                          <p:attrName>style.visibility</p:attrName>
                                        </p:attrNameLst>
                                      </p:cBhvr>
                                      <p:to>
                                        <p:strVal val="visible"/>
                                      </p:to>
                                    </p:set>
                                    <p:anim calcmode="lin" valueType="num">
                                      <p:cBhvr>
                                        <p:cTn id="7" dur="1000" fill="hold"/>
                                        <p:tgtEl>
                                          <p:spTgt spid="154"/>
                                        </p:tgtEl>
                                        <p:attrNameLst>
                                          <p:attrName>ppt_x</p:attrName>
                                        </p:attrNameLst>
                                      </p:cBhvr>
                                      <p:tavLst>
                                        <p:tav tm="0">
                                          <p:val>
                                            <p:strVal val="0-#ppt_w/2"/>
                                          </p:val>
                                        </p:tav>
                                        <p:tav tm="100000">
                                          <p:val>
                                            <p:strVal val="#ppt_x"/>
                                          </p:val>
                                        </p:tav>
                                      </p:tavLst>
                                    </p:anim>
                                    <p:anim calcmode="lin" valueType="num">
                                      <p:cBhvr>
                                        <p:cTn id="8" dur="10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4"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Författaren"/>
          <p:cNvSpPr txBox="1"/>
          <p:nvPr>
            <p:ph type="title"/>
          </p:nvPr>
        </p:nvSpPr>
        <p:spPr>
          <a:prstGeom prst="rect">
            <a:avLst/>
          </a:prstGeom>
        </p:spPr>
        <p:txBody>
          <a:bodyPr/>
          <a:lstStyle/>
          <a:p>
            <a:pPr/>
            <a:r>
              <a:t>Författaren</a:t>
            </a:r>
          </a:p>
        </p:txBody>
      </p:sp>
      <p:sp>
        <p:nvSpPr>
          <p:cNvPr id="157" name="Hjalmar Söderberg var en av de viktigaste författarna i Sverige i början av 1900-talet. Han var känd för att använda sina böcker för att diskutera kontroversiella ämnen som utomäktenskapliga kärleksrelationer (Den allvarsamma leken) och om det kan vara r"/>
          <p:cNvSpPr txBox="1"/>
          <p:nvPr>
            <p:ph type="body" idx="1"/>
          </p:nvPr>
        </p:nvSpPr>
        <p:spPr>
          <a:prstGeom prst="rect">
            <a:avLst/>
          </a:prstGeom>
        </p:spPr>
        <p:txBody>
          <a:bodyPr/>
          <a:lstStyle>
            <a:lvl1pPr marL="0" indent="0" defTabSz="457200">
              <a:spcBef>
                <a:spcPts val="0"/>
              </a:spcBef>
              <a:buSzTx/>
              <a:buNone/>
              <a:defRPr sz="3000">
                <a:solidFill>
                  <a:srgbClr val="000000"/>
                </a:solidFill>
                <a:latin typeface="Helvetica"/>
                <a:ea typeface="Helvetica"/>
                <a:cs typeface="Helvetica"/>
                <a:sym typeface="Helvetica"/>
              </a:defRPr>
            </a:lvl1pPr>
          </a:lstStyle>
          <a:p>
            <a:pPr/>
            <a:r>
              <a:t>Hjalmar Söderberg var en av de viktigaste författarna i Sverige i början av 1900-talet. Han var känd för att använda sina böcker för att diskutera kontroversiella ämnen som utomäktenskapliga kärleksrelationer (Den allvarsamma leken) och om det kan vara rätt att mörda en annan människa (Doktor Glas). I en så här kort novell är det svårt att se så mycket om författarens egna liv, men just hans ställning som kontroversiell författare tyder på att Söderberg vill visa att äktenskap kan vara dåligt om man ingått det av fel skäl.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7"/>
                                        </p:tgtEl>
                                        <p:attrNameLst>
                                          <p:attrName>style.visibility</p:attrName>
                                        </p:attrNameLst>
                                      </p:cBhvr>
                                      <p:to>
                                        <p:strVal val="visible"/>
                                      </p:to>
                                    </p:set>
                                    <p:anim calcmode="lin" valueType="num">
                                      <p:cBhvr>
                                        <p:cTn id="7" dur="1000" fill="hold"/>
                                        <p:tgtEl>
                                          <p:spTgt spid="157"/>
                                        </p:tgtEl>
                                        <p:attrNameLst>
                                          <p:attrName>ppt_x</p:attrName>
                                        </p:attrNameLst>
                                      </p:cBhvr>
                                      <p:tavLst>
                                        <p:tav tm="0">
                                          <p:val>
                                            <p:strVal val="0-#ppt_w/2"/>
                                          </p:val>
                                        </p:tav>
                                        <p:tav tm="100000">
                                          <p:val>
                                            <p:strVal val="#ppt_x"/>
                                          </p:val>
                                        </p:tav>
                                      </p:tavLst>
                                    </p:anim>
                                    <p:anim calcmode="lin" valueType="num">
                                      <p:cBhvr>
                                        <p:cTn id="8" dur="1000" fill="hold"/>
                                        <p:tgtEl>
                                          <p:spTgt spid="1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7"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enre och epok"/>
          <p:cNvSpPr txBox="1"/>
          <p:nvPr>
            <p:ph type="title"/>
          </p:nvPr>
        </p:nvSpPr>
        <p:spPr>
          <a:prstGeom prst="rect">
            <a:avLst/>
          </a:prstGeom>
        </p:spPr>
        <p:txBody>
          <a:bodyPr/>
          <a:lstStyle/>
          <a:p>
            <a:pPr/>
            <a:r>
              <a:t>Genre och epok</a:t>
            </a:r>
          </a:p>
        </p:txBody>
      </p:sp>
      <p:sp>
        <p:nvSpPr>
          <p:cNvPr id="160" name="Berättelsen är en novell. Det typiska för noveller är att de är korta, innehåller få personer och ofta har en oväntad vändning på slutet. Det stämmer in bra på den här texten.…"/>
          <p:cNvSpPr txBox="1"/>
          <p:nvPr>
            <p:ph type="body" idx="1"/>
          </p:nvPr>
        </p:nvSpPr>
        <p:spPr>
          <a:prstGeom prst="rect">
            <a:avLst/>
          </a:prstGeom>
        </p:spPr>
        <p:txBody>
          <a:bodyPr/>
          <a:lstStyle/>
          <a:p>
            <a:pPr marL="0" indent="0" defTabSz="457200">
              <a:spcBef>
                <a:spcPts val="0"/>
              </a:spcBef>
              <a:buSzTx/>
              <a:buNone/>
              <a:defRPr sz="2700">
                <a:solidFill>
                  <a:srgbClr val="000000"/>
                </a:solidFill>
                <a:latin typeface="Helvetica"/>
                <a:ea typeface="Helvetica"/>
                <a:cs typeface="Helvetica"/>
                <a:sym typeface="Helvetica"/>
              </a:defRPr>
            </a:pPr>
            <a:r>
              <a:t>Berättelsen är en novell. Det typiska för noveller är att de är korta, innehåller få personer och ofta har en oväntad vändning på slutet. Det stämmer in bra på den här texten.</a:t>
            </a:r>
          </a:p>
          <a:p>
            <a:pPr marL="0" indent="0" defTabSz="457200">
              <a:spcBef>
                <a:spcPts val="0"/>
              </a:spcBef>
              <a:buSzTx/>
              <a:buNone/>
              <a:defRPr sz="2700">
                <a:solidFill>
                  <a:srgbClr val="000000"/>
                </a:solidFill>
                <a:latin typeface="Helvetica"/>
                <a:ea typeface="Helvetica"/>
                <a:cs typeface="Helvetica"/>
                <a:sym typeface="Helvetica"/>
              </a:defRPr>
            </a:pPr>
            <a:r>
              <a:t> </a:t>
            </a:r>
          </a:p>
          <a:p>
            <a:pPr marL="0" indent="0" defTabSz="457200">
              <a:spcBef>
                <a:spcPts val="0"/>
              </a:spcBef>
              <a:buSzTx/>
              <a:buNone/>
              <a:defRPr sz="2700">
                <a:solidFill>
                  <a:srgbClr val="000000"/>
                </a:solidFill>
                <a:latin typeface="Helvetica"/>
                <a:ea typeface="Helvetica"/>
                <a:cs typeface="Helvetica"/>
                <a:sym typeface="Helvetica"/>
              </a:defRPr>
            </a:pPr>
            <a:r>
              <a:t>Söderberg hör till de författare som är svåra att sortera in i en viss epok. Han stod med ena foten i naturalismen (extrem realism), och med andra foten i modernismen, som var mer experimentell. Just den här novellen är väldigt realistisk, den tar upp ett problem som fanns och fortfarande finns i människors vardagsliv.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0"/>
                                        </p:tgtEl>
                                        <p:attrNameLst>
                                          <p:attrName>style.visibility</p:attrName>
                                        </p:attrNameLst>
                                      </p:cBhvr>
                                      <p:to>
                                        <p:strVal val="visible"/>
                                      </p:to>
                                    </p:set>
                                    <p:anim calcmode="lin" valueType="num">
                                      <p:cBhvr>
                                        <p:cTn id="7" dur="1000" fill="hold"/>
                                        <p:tgtEl>
                                          <p:spTgt spid="160"/>
                                        </p:tgtEl>
                                        <p:attrNameLst>
                                          <p:attrName>ppt_x</p:attrName>
                                        </p:attrNameLst>
                                      </p:cBhvr>
                                      <p:tavLst>
                                        <p:tav tm="0">
                                          <p:val>
                                            <p:strVal val="0-#ppt_w/2"/>
                                          </p:val>
                                        </p:tav>
                                        <p:tav tm="100000">
                                          <p:val>
                                            <p:strVal val="#ppt_x"/>
                                          </p:val>
                                        </p:tav>
                                      </p:tavLst>
                                    </p:anim>
                                    <p:anim calcmode="lin" valueType="num">
                                      <p:cBhvr>
                                        <p:cTn id="8" dur="100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0"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Betydelse/ budskap"/>
          <p:cNvSpPr txBox="1"/>
          <p:nvPr>
            <p:ph type="title"/>
          </p:nvPr>
        </p:nvSpPr>
        <p:spPr>
          <a:prstGeom prst="rect">
            <a:avLst/>
          </a:prstGeom>
        </p:spPr>
        <p:txBody>
          <a:bodyPr/>
          <a:lstStyle/>
          <a:p>
            <a:pPr/>
            <a:r>
              <a:t>Betydelse/ budskap</a:t>
            </a:r>
          </a:p>
        </p:txBody>
      </p:sp>
      <p:sp>
        <p:nvSpPr>
          <p:cNvPr id="163" name="En av textens budskap handlar om mänskliga relationer. Doktor Henck bygger sitt hopp om framtiden på sin hustru. Han litar på henne, och han litar på sin vän Richardt. De sviker honom, och hans tillvaro krossas fullständigt. Det är därför han inte gör nå"/>
          <p:cNvSpPr txBox="1"/>
          <p:nvPr>
            <p:ph type="body" idx="1"/>
          </p:nvPr>
        </p:nvSpPr>
        <p:spPr>
          <a:prstGeom prst="rect">
            <a:avLst/>
          </a:prstGeom>
        </p:spPr>
        <p:txBody>
          <a:bodyPr/>
          <a:lstStyle/>
          <a:p>
            <a:pPr marL="0" indent="0" defTabSz="457200">
              <a:spcBef>
                <a:spcPts val="0"/>
              </a:spcBef>
              <a:buSzTx/>
              <a:buNone/>
              <a:defRPr sz="2200">
                <a:solidFill>
                  <a:srgbClr val="000000"/>
                </a:solidFill>
                <a:latin typeface="Helvetica"/>
                <a:ea typeface="Helvetica"/>
                <a:cs typeface="Helvetica"/>
                <a:sym typeface="Helvetica"/>
              </a:defRPr>
            </a:pPr>
            <a:r>
              <a:t>En av textens budskap handlar om mänskliga relationer. Doktor Henck bygger sitt hopp om framtiden på sin hustru. Han litar på henne, och han litar på sin vän Richardt. De sviker honom, och hans tillvaro krossas fullständigt. Det är därför han inte gör något i slutet. Han har inget hopp kvar. När hans vän och hans fru visat sig vara bedragare har han inget kvar att leva för, och han har bara döden kvar att se fram emot.</a:t>
            </a:r>
          </a:p>
          <a:p>
            <a:pPr marL="0" indent="0" defTabSz="457200">
              <a:spcBef>
                <a:spcPts val="0"/>
              </a:spcBef>
              <a:buSzTx/>
              <a:buNone/>
              <a:defRPr sz="2200">
                <a:solidFill>
                  <a:srgbClr val="000000"/>
                </a:solidFill>
                <a:latin typeface="Helvetica"/>
                <a:ea typeface="Helvetica"/>
                <a:cs typeface="Helvetica"/>
                <a:sym typeface="Helvetica"/>
              </a:defRPr>
            </a:pPr>
            <a:r>
              <a:t> </a:t>
            </a:r>
          </a:p>
          <a:p>
            <a:pPr marL="0" indent="0" defTabSz="457200">
              <a:spcBef>
                <a:spcPts val="0"/>
              </a:spcBef>
              <a:buSzTx/>
              <a:buNone/>
              <a:defRPr sz="2200">
                <a:solidFill>
                  <a:srgbClr val="000000"/>
                </a:solidFill>
                <a:latin typeface="Helvetica"/>
                <a:ea typeface="Helvetica"/>
                <a:cs typeface="Helvetica"/>
                <a:sym typeface="Helvetica"/>
              </a:defRPr>
            </a:pPr>
            <a:r>
              <a:t>Betydelsen och texten budskap kan vara att människor i slutändan är beroende av varandra. När vi bildar relationer blottar vi oss för varandra, blir sårbara. Henck blir så illa sårad att han inte kan återhämta sig.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3"/>
                                        </p:tgtEl>
                                        <p:attrNameLst>
                                          <p:attrName>style.visibility</p:attrName>
                                        </p:attrNameLst>
                                      </p:cBhvr>
                                      <p:to>
                                        <p:strVal val="visible"/>
                                      </p:to>
                                    </p:set>
                                    <p:anim calcmode="lin" valueType="num">
                                      <p:cBhvr>
                                        <p:cTn id="7" dur="1000" fill="hold"/>
                                        <p:tgtEl>
                                          <p:spTgt spid="163"/>
                                        </p:tgtEl>
                                        <p:attrNameLst>
                                          <p:attrName>ppt_x</p:attrName>
                                        </p:attrNameLst>
                                      </p:cBhvr>
                                      <p:tavLst>
                                        <p:tav tm="0">
                                          <p:val>
                                            <p:strVal val="0-#ppt_w/2"/>
                                          </p:val>
                                        </p:tav>
                                        <p:tav tm="100000">
                                          <p:val>
                                            <p:strVal val="#ppt_x"/>
                                          </p:val>
                                        </p:tav>
                                      </p:tavLst>
                                    </p:anim>
                                    <p:anim calcmode="lin" valueType="num">
                                      <p:cBhvr>
                                        <p:cTn id="8" dur="100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Ett annat budskap texten kan också vara ett budskap om pengars värde - eller ”ickevärde”. Självaste pälsen representerar en högre samhällsklass, mer pengar, och det är också klart uttalat av Dr Henck. Han tänker att hans liv hade varit bättre om han hade"/>
          <p:cNvSpPr txBox="1"/>
          <p:nvPr>
            <p:ph type="body" idx="1"/>
          </p:nvPr>
        </p:nvSpPr>
        <p:spPr>
          <a:prstGeom prst="rect">
            <a:avLst/>
          </a:prstGeom>
        </p:spPr>
        <p:txBody>
          <a:bodyPr/>
          <a:lstStyle/>
          <a:p>
            <a:pPr marL="0" indent="0" defTabSz="457200">
              <a:spcBef>
                <a:spcPts val="0"/>
              </a:spcBef>
              <a:buSzTx/>
              <a:buNone/>
              <a:defRPr sz="2000">
                <a:solidFill>
                  <a:srgbClr val="000000"/>
                </a:solidFill>
                <a:latin typeface="Helvetica"/>
                <a:ea typeface="Helvetica"/>
                <a:cs typeface="Helvetica"/>
                <a:sym typeface="Helvetica"/>
              </a:defRPr>
            </a:pPr>
            <a:r>
              <a:t>Ett annat budskap texten kan också vara ett budskap om pengars värde - eller ”ickevärde”. Självaste pälsen representerar en högre samhällsklass, mer pengar, och det är också klart uttalat av Dr Henck. Han tänker att hans liv hade varit bättre om han hade en päls, dvs tjänade mer pengar. Han hade haft större inflytande, en varmare fru och ett generellt sätt bättre liv. </a:t>
            </a:r>
          </a:p>
          <a:p>
            <a:pPr marL="0" indent="0" defTabSz="457200">
              <a:spcBef>
                <a:spcPts val="0"/>
              </a:spcBef>
              <a:buSzTx/>
              <a:buNone/>
              <a:defRPr sz="2000">
                <a:solidFill>
                  <a:srgbClr val="000000"/>
                </a:solidFill>
                <a:latin typeface="Helvetica"/>
                <a:ea typeface="Helvetica"/>
                <a:cs typeface="Helvetica"/>
                <a:sym typeface="Helvetica"/>
              </a:defRPr>
            </a:pPr>
          </a:p>
          <a:p>
            <a:pPr marL="0" indent="0" defTabSz="457200">
              <a:spcBef>
                <a:spcPts val="0"/>
              </a:spcBef>
              <a:buSzTx/>
              <a:buNone/>
              <a:defRPr sz="2000">
                <a:solidFill>
                  <a:srgbClr val="000000"/>
                </a:solidFill>
                <a:latin typeface="Helvetica"/>
                <a:ea typeface="Helvetica"/>
                <a:cs typeface="Helvetica"/>
                <a:sym typeface="Helvetica"/>
              </a:defRPr>
            </a:pPr>
            <a:r>
              <a:t>Men det är också pälsen som tar ifrån honom det familjeliv han trots allt har. Så det som skulle ge ett bättre liv förstör till sist livet, och får Dr Henck att vilja ta sitt liv. </a:t>
            </a:r>
          </a:p>
          <a:p>
            <a:pPr marL="0" indent="0" defTabSz="457200">
              <a:spcBef>
                <a:spcPts val="0"/>
              </a:spcBef>
              <a:buSzTx/>
              <a:buNone/>
              <a:defRPr sz="2000">
                <a:solidFill>
                  <a:srgbClr val="000000"/>
                </a:solidFill>
                <a:latin typeface="Helvetica"/>
                <a:ea typeface="Helvetica"/>
                <a:cs typeface="Helvetica"/>
                <a:sym typeface="Helvetica"/>
              </a:defRPr>
            </a:pPr>
          </a:p>
          <a:p>
            <a:pPr marL="0" indent="0" defTabSz="457200">
              <a:spcBef>
                <a:spcPts val="0"/>
              </a:spcBef>
              <a:buSzTx/>
              <a:buNone/>
              <a:defRPr sz="2000">
                <a:solidFill>
                  <a:srgbClr val="000000"/>
                </a:solidFill>
                <a:latin typeface="Helvetica"/>
                <a:ea typeface="Helvetica"/>
                <a:cs typeface="Helvetica"/>
                <a:sym typeface="Helvetica"/>
              </a:defRPr>
            </a:pPr>
            <a:r>
              <a:t>Kanske försöker texten säga oss att man ska värna om relationerna man har, inte om yttre värden, inte om pengar eller statusprylar, såsom en päls.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Dubbelklicka här"/>
          <p:cNvSpPr txBox="1"/>
          <p:nvPr>
            <p:ph type="title"/>
          </p:nvPr>
        </p:nvSpPr>
        <p:spPr>
          <a:prstGeom prst="rect">
            <a:avLst/>
          </a:prstGeom>
        </p:spPr>
        <p:txBody>
          <a:bodyPr/>
          <a:lstStyle/>
          <a:p>
            <a:pPr/>
          </a:p>
        </p:txBody>
      </p:sp>
      <p:sp>
        <p:nvSpPr>
          <p:cNvPr id="168" name="Dubbelklicka här"/>
          <p:cNvSpPr txBox="1"/>
          <p:nvPr>
            <p:ph type="body" idx="1"/>
          </p:nvPr>
        </p:nvSpPr>
        <p:spPr>
          <a:xfrm>
            <a:off x="1181100" y="2273300"/>
            <a:ext cx="10464800" cy="5842000"/>
          </a:xfrm>
          <a:prstGeom prst="rect">
            <a:avLst/>
          </a:prstGeom>
        </p:spPr>
        <p:txBody>
          <a:bodyPr/>
          <a:lstStyle/>
          <a:p>
            <a:pPr marL="0" indent="0" defTabSz="457200">
              <a:spcBef>
                <a:spcPts val="0"/>
              </a:spcBef>
              <a:buSzTx/>
              <a:buNone/>
              <a:defRPr sz="2000">
                <a:solidFill>
                  <a:srgbClr val="000000"/>
                </a:solidFill>
                <a:latin typeface="Helvetica"/>
                <a:ea typeface="Helvetica"/>
                <a:cs typeface="Helvetica"/>
                <a:sym typeface="Helvetica"/>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8"/>
                                        </p:tgtEl>
                                        <p:attrNameLst>
                                          <p:attrName>style.visibility</p:attrName>
                                        </p:attrNameLst>
                                      </p:cBhvr>
                                      <p:to>
                                        <p:strVal val="visible"/>
                                      </p:to>
                                    </p:set>
                                    <p:anim calcmode="lin" valueType="num">
                                      <p:cBhvr>
                                        <p:cTn id="7" dur="1000" fill="hold"/>
                                        <p:tgtEl>
                                          <p:spTgt spid="168"/>
                                        </p:tgtEl>
                                        <p:attrNameLst>
                                          <p:attrName>ppt_x</p:attrName>
                                        </p:attrNameLst>
                                      </p:cBhvr>
                                      <p:tavLst>
                                        <p:tav tm="0">
                                          <p:val>
                                            <p:strVal val="0-#ppt_w/2"/>
                                          </p:val>
                                        </p:tav>
                                        <p:tav tm="100000">
                                          <p:val>
                                            <p:strVal val="#ppt_x"/>
                                          </p:val>
                                        </p:tav>
                                      </p:tavLst>
                                    </p:anim>
                                    <p:anim calcmode="lin" valueType="num">
                                      <p:cBhvr>
                                        <p:cTn id="8" dur="10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8"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Parchment">
  <a:themeElements>
    <a:clrScheme name="Parchment">
      <a:dk1>
        <a:srgbClr val="3E231A"/>
      </a:dk1>
      <a:lt1>
        <a:srgbClr val="24383E"/>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25000"/>
              </a:srgbClr>
            </a:outerShdw>
          </a:effectLst>
        </a:effectStyle>
        <a:effectStyle>
          <a:effectLst>
            <a:outerShdw sx="100000" sy="100000" kx="0" ky="0" algn="b" rotWithShape="0" blurRad="50800" dist="25400" dir="5400000">
              <a:srgbClr val="000000">
                <a:alpha val="25000"/>
              </a:srgbClr>
            </a:outerShdw>
          </a:effectLst>
        </a:effectStyle>
        <a:effectStyle>
          <a:effectLst>
            <a:outerShdw sx="100000" sy="100000" kx="0" ky="0" algn="b" rotWithShape="0" blurRad="50800" dist="25400" dir="540000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25400" dir="5400000">
            <a:srgbClr val="000000">
              <a:alpha val="25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76200" dist="12700" dir="540000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archment">
  <a:themeElements>
    <a:clrScheme name="Parchment">
      <a:dk1>
        <a:srgbClr val="000000"/>
      </a:dk1>
      <a:lt1>
        <a:srgbClr val="FFFFFF"/>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25400" dir="5400000">
              <a:srgbClr val="000000">
                <a:alpha val="25000"/>
              </a:srgbClr>
            </a:outerShdw>
          </a:effectLst>
        </a:effectStyle>
        <a:effectStyle>
          <a:effectLst>
            <a:outerShdw sx="100000" sy="100000" kx="0" ky="0" algn="b" rotWithShape="0" blurRad="50800" dist="25400" dir="5400000">
              <a:srgbClr val="000000">
                <a:alpha val="25000"/>
              </a:srgbClr>
            </a:outerShdw>
          </a:effectLst>
        </a:effectStyle>
        <a:effectStyle>
          <a:effectLst>
            <a:outerShdw sx="100000" sy="100000" kx="0" ky="0" algn="b" rotWithShape="0" blurRad="50800" dist="25400" dir="540000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25400" dir="5400000">
            <a:srgbClr val="000000">
              <a:alpha val="25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76200" dist="12700" dir="540000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